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57" r:id="rId4"/>
    <p:sldId id="258" r:id="rId5"/>
    <p:sldId id="279" r:id="rId6"/>
    <p:sldId id="261" r:id="rId7"/>
    <p:sldId id="262" r:id="rId8"/>
    <p:sldId id="277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6858000" type="screen4x3"/>
  <p:notesSz cx="9144000" cy="6858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7" d="100"/>
          <a:sy n="117" d="100"/>
        </p:scale>
        <p:origin x="1762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rgbClr val="3E3E3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rgbClr val="3E3E3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rgbClr val="3E3E3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3999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9143999" cy="6857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3999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16025" y="791464"/>
            <a:ext cx="2292985" cy="360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E3E3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16025" y="1283215"/>
            <a:ext cx="6711950" cy="34524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ugopolje.hr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racunovodstvo.kumrovec@gmail.com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hyperlink" Target="mailto:nacelnik@kumrovec.hr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package" Target="../embeddings/Microsoft_Excel_Worksheet.xlsx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865"/>
            <a:ext cx="9143999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non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67223" y="2853794"/>
            <a:ext cx="5472430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br>
              <a:rPr lang="hr-HR" sz="1800" b="1" spc="-5" dirty="0">
                <a:solidFill>
                  <a:srgbClr val="000000"/>
                </a:solidFill>
              </a:rPr>
            </a:br>
            <a:r>
              <a:rPr lang="hr-HR" sz="1800" b="1" spc="-5" dirty="0">
                <a:solidFill>
                  <a:srgbClr val="000000"/>
                </a:solidFill>
              </a:rPr>
              <a:t>POLUGODIŠNJI IZVJEŠTAJ </a:t>
            </a:r>
            <a:br>
              <a:rPr lang="hr-HR" sz="1800" b="1" spc="-5" dirty="0">
                <a:solidFill>
                  <a:srgbClr val="000000"/>
                </a:solidFill>
              </a:rPr>
            </a:br>
            <a:r>
              <a:rPr lang="hr-HR" sz="1800" b="1" spc="-5" dirty="0">
                <a:solidFill>
                  <a:srgbClr val="000000"/>
                </a:solidFill>
              </a:rPr>
              <a:t>O IZVRŠENJU PRORAČUNA OPĆINE KUMROVEC </a:t>
            </a:r>
            <a:br>
              <a:rPr lang="hr-HR" sz="1800" b="1" spc="-5" dirty="0">
                <a:solidFill>
                  <a:srgbClr val="000000"/>
                </a:solidFill>
              </a:rPr>
            </a:br>
            <a:r>
              <a:rPr lang="hr-HR" sz="1800" b="1" spc="-5" dirty="0">
                <a:solidFill>
                  <a:srgbClr val="000000"/>
                </a:solidFill>
              </a:rPr>
              <a:t>ZA 2026 GODINU</a:t>
            </a:r>
            <a:endParaRPr sz="1800" dirty="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33800" y="3886200"/>
            <a:ext cx="5029200" cy="22185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" algn="ctr">
              <a:lnSpc>
                <a:spcPct val="100000"/>
              </a:lnSpc>
              <a:spcBef>
                <a:spcPts val="100"/>
              </a:spcBef>
            </a:pPr>
            <a:endParaRPr lang="pl-PL" sz="2800" b="1" spc="-5" dirty="0">
              <a:latin typeface="Trebuchet MS"/>
              <a:cs typeface="Trebuchet MS"/>
            </a:endParaRPr>
          </a:p>
          <a:p>
            <a:pPr marL="6350" algn="ctr">
              <a:lnSpc>
                <a:spcPct val="100000"/>
              </a:lnSpc>
              <a:spcBef>
                <a:spcPts val="100"/>
              </a:spcBef>
            </a:pPr>
            <a:endParaRPr lang="pl-PL" sz="2800" b="1" spc="-5" dirty="0">
              <a:latin typeface="Trebuchet MS"/>
              <a:cs typeface="Trebuchet MS"/>
            </a:endParaRPr>
          </a:p>
          <a:p>
            <a:pPr marL="6350" algn="ctr">
              <a:lnSpc>
                <a:spcPct val="100000"/>
              </a:lnSpc>
              <a:spcBef>
                <a:spcPts val="100"/>
              </a:spcBef>
            </a:pPr>
            <a:endParaRPr lang="pl-PL" sz="2800" b="1" spc="-5" dirty="0">
              <a:latin typeface="Trebuchet MS"/>
              <a:cs typeface="Trebuchet MS"/>
            </a:endParaRPr>
          </a:p>
          <a:p>
            <a:pPr marL="6350" algn="ctr">
              <a:lnSpc>
                <a:spcPct val="100000"/>
              </a:lnSpc>
              <a:spcBef>
                <a:spcPts val="100"/>
              </a:spcBef>
            </a:pPr>
            <a:endParaRPr lang="pl-PL" sz="2800" b="1" spc="-5" dirty="0">
              <a:latin typeface="Trebuchet MS"/>
              <a:cs typeface="Trebuchet MS"/>
            </a:endParaRPr>
          </a:p>
          <a:p>
            <a:pPr marL="6350" algn="ctr">
              <a:lnSpc>
                <a:spcPct val="100000"/>
              </a:lnSpc>
              <a:spcBef>
                <a:spcPts val="100"/>
              </a:spcBef>
            </a:pPr>
            <a:r>
              <a:rPr lang="pl-PL" sz="2400" b="1" spc="-5" dirty="0">
                <a:latin typeface="Trebuchet MS"/>
                <a:cs typeface="Trebuchet MS"/>
              </a:rPr>
              <a:t>VODIČ ZA</a:t>
            </a:r>
            <a:r>
              <a:rPr lang="pl-PL" sz="2400" b="1" spc="-25" dirty="0">
                <a:latin typeface="Trebuchet MS"/>
                <a:cs typeface="Trebuchet MS"/>
              </a:rPr>
              <a:t> </a:t>
            </a:r>
            <a:r>
              <a:rPr lang="pl-PL" sz="2400" b="1" spc="-5" dirty="0">
                <a:latin typeface="Trebuchet MS"/>
                <a:cs typeface="Trebuchet MS"/>
              </a:rPr>
              <a:t>GRAĐANE</a:t>
            </a:r>
            <a:endParaRPr lang="pl-PL" sz="2400" dirty="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583747" y="116627"/>
            <a:ext cx="1674054" cy="201697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3000" y="902208"/>
            <a:ext cx="6629399" cy="2564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spc="-5" dirty="0">
                <a:latin typeface="Arial"/>
                <a:cs typeface="Arial"/>
              </a:rPr>
              <a:t>Program 1001 </a:t>
            </a:r>
            <a:r>
              <a:rPr sz="1400" i="1" dirty="0">
                <a:latin typeface="Arial"/>
                <a:cs typeface="Arial"/>
              </a:rPr>
              <a:t>Javna </a:t>
            </a:r>
            <a:r>
              <a:rPr sz="1400" i="1" spc="-5" dirty="0">
                <a:latin typeface="Arial"/>
                <a:cs typeface="Arial"/>
              </a:rPr>
              <a:t>uprava </a:t>
            </a:r>
            <a:r>
              <a:rPr sz="1400" i="1" dirty="0" err="1">
                <a:latin typeface="Arial"/>
                <a:cs typeface="Arial"/>
              </a:rPr>
              <a:t>i</a:t>
            </a:r>
            <a:r>
              <a:rPr sz="1400" i="1" spc="-20" dirty="0">
                <a:latin typeface="Arial"/>
                <a:cs typeface="Arial"/>
              </a:rPr>
              <a:t> </a:t>
            </a:r>
            <a:r>
              <a:rPr sz="1400" i="1" spc="-5" dirty="0" err="1">
                <a:latin typeface="Arial"/>
                <a:cs typeface="Arial"/>
              </a:rPr>
              <a:t>administracija</a:t>
            </a:r>
            <a:endParaRPr lang="hr-HR" sz="1400" i="1" spc="-5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400" dirty="0">
              <a:latin typeface="Arial"/>
              <a:cs typeface="Arial"/>
            </a:endParaRPr>
          </a:p>
          <a:p>
            <a:pPr>
              <a:lnSpc>
                <a:spcPct val="115000"/>
              </a:lnSpc>
              <a:buNone/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Rashodi za program Javna uprava i administracija planirani su </a:t>
            </a:r>
            <a:r>
              <a:rPr lang="hr-H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izmjena i dopuna</a:t>
            </a: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za 2026 godinu u iznosu od 275.760,00 eura. Realizirani rashodi u prvih šest mjeseci 2026 godine iznose 91.311,67 eura , tj. 33,11% planiranih rashoda.</a:t>
            </a:r>
            <a:endParaRPr lang="hr-H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hr-HR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Cilj programa je poticanje digitalne transformacije Općine Kumrovec i Krapinsko-zagorske županije kroz mjeru razvoj digitalnog okruženja i uvođenje novih e-usluga za građane.</a:t>
            </a:r>
          </a:p>
          <a:p>
            <a:pPr>
              <a:buNone/>
            </a:pPr>
            <a:r>
              <a:rPr lang="hr-H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Svrha provedbe mjere: Povećati učinkovitost i transparentnost lokalne uprave kroz digitalizaciju administrativnih postupaka, razvoj e-usluga i modernizaciju informatičke infrastrukture Općine Kumrovec.</a:t>
            </a:r>
          </a:p>
          <a:p>
            <a:pPr>
              <a:buNone/>
            </a:pPr>
            <a:endParaRPr lang="hr-HR" sz="1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Program se provodi kroz slijedeće aktivnosti:</a:t>
            </a:r>
            <a:endParaRPr lang="hr-H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A100001 Redovita djelatnost Jedinstvenog upravnog odjela </a:t>
            </a:r>
          </a:p>
          <a:p>
            <a:pPr>
              <a:buNone/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A100006 Javni radovi </a:t>
            </a:r>
          </a:p>
          <a:p>
            <a:pPr>
              <a:buNone/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A100008 Izrada i/ili izmjena Prostornog plana Općine Kumrovec nove generacije</a:t>
            </a:r>
            <a:endParaRPr sz="125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913625" y="5807575"/>
            <a:ext cx="708399" cy="8500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3000" y="1066800"/>
            <a:ext cx="6110605" cy="25392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spc="-5" dirty="0">
                <a:latin typeface="Arial"/>
                <a:cs typeface="Arial"/>
              </a:rPr>
              <a:t>Program 1002, </a:t>
            </a:r>
            <a:r>
              <a:rPr lang="hr-HR" sz="1400" i="1" spc="-5" dirty="0">
                <a:latin typeface="Arial"/>
                <a:cs typeface="Arial"/>
              </a:rPr>
              <a:t>Sustav civilne zaštite</a:t>
            </a:r>
            <a:endParaRPr lang="hr-HR" sz="1400" i="1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hr-HR" sz="1100" i="1" dirty="0">
              <a:cs typeface="Arial"/>
            </a:endParaRP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Rashodi za program Sustav civilne zaštite planirani su nakon I izmjena i dopuna  2026 godine u iznosu od 63.600,00 eura. Realizirani rashodi u prvih šest mjeseci 2026 godine iznose 37.215,51 eura , tj. 58,51% planiranih rashoda.</a:t>
            </a:r>
          </a:p>
          <a:p>
            <a:pPr>
              <a:lnSpc>
                <a:spcPct val="115000"/>
              </a:lnSpc>
            </a:pPr>
            <a:endParaRPr lang="hr-HR" sz="1100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Cilj Programa je jačanje otpornosti na rizike od katastrofa i unaprjeđenje sustava vatrogastva. </a:t>
            </a:r>
          </a:p>
          <a:p>
            <a:pPr>
              <a:lnSpc>
                <a:spcPct val="115000"/>
              </a:lnSpc>
            </a:pPr>
            <a:r>
              <a:rPr lang="hr-HR" sz="1100" dirty="0">
                <a:ea typeface="Calibri" panose="020F0502020204030204" pitchFamily="34" charset="0"/>
                <a:cs typeface="Calibri" panose="020F0502020204030204" pitchFamily="34" charset="0"/>
              </a:rPr>
              <a:t>Svrha provedbe mjere: Unaprijediti učinkovitost sustava civilne zaštite i vatrogastva u Općini Kumrovec kroz modernizaciju opreme, redovite obuke, jačanje koordinacije i podizanje spremnosti na krizne situacije. Time se osigurava zaštita stanovnika i imovine te povećava otpornost zajednice na prirodne i druge nesreće.</a:t>
            </a:r>
          </a:p>
          <a:p>
            <a:pPr>
              <a:lnSpc>
                <a:spcPct val="115000"/>
              </a:lnSpc>
            </a:pPr>
            <a:endParaRPr lang="hr-HR" sz="11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Program se provodi kroz aktivnost:</a:t>
            </a:r>
            <a:endParaRPr lang="hr-H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A100001 Djelatnost JVP, DVD i sustav zaštite i spašavanja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913625" y="5807575"/>
            <a:ext cx="708399" cy="8500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16025" y="902208"/>
            <a:ext cx="6075680" cy="3238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spc="-5" dirty="0">
                <a:latin typeface="Arial"/>
                <a:cs typeface="Arial"/>
              </a:rPr>
              <a:t>Program 1003, </a:t>
            </a:r>
            <a:r>
              <a:rPr sz="1400" i="1" dirty="0" err="1">
                <a:latin typeface="Arial"/>
                <a:cs typeface="Arial"/>
              </a:rPr>
              <a:t>Jačanje</a:t>
            </a:r>
            <a:r>
              <a:rPr sz="1400" i="1" spc="-10" dirty="0">
                <a:latin typeface="Arial"/>
                <a:cs typeface="Arial"/>
              </a:rPr>
              <a:t> </a:t>
            </a:r>
            <a:r>
              <a:rPr sz="1400" i="1" spc="-5" dirty="0" err="1">
                <a:latin typeface="Arial"/>
                <a:cs typeface="Arial"/>
              </a:rPr>
              <a:t>gospodarstva</a:t>
            </a:r>
            <a:endParaRPr lang="hr-HR" sz="1400" i="1" spc="-5" dirty="0">
              <a:latin typeface="Arial"/>
              <a:cs typeface="Arial"/>
            </a:endParaRP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Rashodi za program Jačanje gospodarstva planirani su </a:t>
            </a:r>
            <a:r>
              <a:rPr lang="hr-HR" sz="1100" dirty="0">
                <a:ea typeface="Times New Roman" panose="02020603050405020304" pitchFamily="18" charset="0"/>
                <a:cs typeface="Calibri" panose="020F0502020204030204" pitchFamily="34" charset="0"/>
              </a:rPr>
              <a:t>nakon I izmjena i dopuna  2026 godine u </a:t>
            </a:r>
            <a:r>
              <a:rPr lang="hr-HR" sz="11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iznosu od 34.700,00 eura. Realizirani rashodi u prvih šest mjeseci 2026 godine iznose 15.464,50 eura , tj. 44,57% planiranih rashoda.</a:t>
            </a:r>
          </a:p>
          <a:p>
            <a:pPr>
              <a:lnSpc>
                <a:spcPct val="115000"/>
              </a:lnSpc>
            </a:pPr>
            <a:endParaRPr lang="hr-HR" sz="1100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Cilj Programa je jačanje konkurentnosti i poticanje održivog i inovativnog gospodarstva i</a:t>
            </a:r>
            <a:r>
              <a:rPr lang="hr-HR" sz="1100" dirty="0">
                <a:effectLst/>
                <a:ea typeface="Times New Roman" panose="02020603050405020304" pitchFamily="18" charset="0"/>
              </a:rPr>
              <a:t> </a:t>
            </a:r>
            <a:r>
              <a:rPr lang="hr-HR" sz="11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ruralni razvoj i poticanje poljoprivredne proizvodnje .</a:t>
            </a: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Svrha provedbe mjere: Osigurati dostupnost Općine Kumrovec kroz poticanje održivog javnog linijskog prijevoza, poticanje razvoja i jačanja lokalnog poduzetništva, povećanje konkurentnosti, te potaknuti uključivanje mladih obiteljskih gospodarstava u poljoprivrednu djelatnost i osigurati održivost ruralnog prostora kroz financijsku i stručnu potporu mladim poljoprivrednicima.</a:t>
            </a:r>
          </a:p>
          <a:p>
            <a:pPr>
              <a:lnSpc>
                <a:spcPct val="115000"/>
              </a:lnSpc>
            </a:pPr>
            <a:endParaRPr lang="hr-HR" sz="1100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Program se provodi kroz aktivnosti :</a:t>
            </a:r>
            <a:endParaRPr lang="hr-H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A100001 Poticanje malog poduzetništva</a:t>
            </a:r>
            <a:endParaRPr lang="hr-H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A100002 Poticanje poljoprivredne djelatnosti </a:t>
            </a:r>
            <a:r>
              <a:rPr lang="hr-H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hr-H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4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913625" y="5807575"/>
            <a:ext cx="708399" cy="8500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16025" y="902208"/>
            <a:ext cx="6139815" cy="45532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spc="-5" dirty="0">
                <a:latin typeface="Arial"/>
                <a:cs typeface="Arial"/>
              </a:rPr>
              <a:t>Program 1004, Održavanje </a:t>
            </a:r>
            <a:r>
              <a:rPr sz="1400" i="1" dirty="0">
                <a:latin typeface="Arial"/>
                <a:cs typeface="Arial"/>
              </a:rPr>
              <a:t>komunalne</a:t>
            </a:r>
            <a:r>
              <a:rPr sz="1400" i="1" spc="-15" dirty="0">
                <a:latin typeface="Arial"/>
                <a:cs typeface="Arial"/>
              </a:rPr>
              <a:t> </a:t>
            </a:r>
            <a:r>
              <a:rPr sz="1400" i="1" spc="-5" dirty="0">
                <a:latin typeface="Arial"/>
                <a:cs typeface="Arial"/>
              </a:rPr>
              <a:t>infrastrukture</a:t>
            </a:r>
            <a:endParaRPr sz="1400" dirty="0">
              <a:latin typeface="Arial"/>
              <a:cs typeface="Arial"/>
            </a:endParaRP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Rashodi za program Održavanje komunalne infrastrukture planirani su </a:t>
            </a:r>
            <a:r>
              <a:rPr lang="hr-HR" sz="1100" dirty="0">
                <a:ea typeface="Times New Roman" panose="02020603050405020304" pitchFamily="18" charset="0"/>
                <a:cs typeface="Calibri" panose="020F0502020204030204" pitchFamily="34" charset="0"/>
              </a:rPr>
              <a:t>nakon I izmjena i dopuna  2026 godine</a:t>
            </a:r>
            <a:r>
              <a:rPr lang="hr-HR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u iznosu od 525.050,00 eura. Realizirani rashodi u prvih šest mjeseci 2026 godine iznose 190.788,83 eura , tj. 36,34% planiranih rashoda.</a:t>
            </a: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Cilj Programa je  unaprjeđenje prometne povezanosti i poticanje održive mobilnosti, te razvoj ruralnog područja.</a:t>
            </a: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Svrha provedbe mjere: Poboljšati dostupnost i kvalitetu komunalne i javne infrastrukture u ruralnim područjima Općine Kumrovec kako bi se osigurali preduvjeti za uravnotežen razvoj i zadržavanje stanovništva, osigurati održivo korištenje prirodnih resursa i unaprijediti kvalitetu života stanovnika područja kroz racionalno upravljanje komunalnim sustavima i okolišem.</a:t>
            </a:r>
          </a:p>
          <a:p>
            <a:pPr>
              <a:lnSpc>
                <a:spcPct val="115000"/>
              </a:lnSpc>
            </a:pPr>
            <a:endParaRPr lang="hr-H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Program se provodi kroz aktivnosti i tekuće projekte:</a:t>
            </a:r>
            <a:endParaRPr lang="hr-HR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A100001 Održavanje javnih površina</a:t>
            </a:r>
            <a:endParaRPr lang="hr-H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A100002 Održavanje i potrošnja javne rasvjete </a:t>
            </a: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A100003 Održavanje nerazvrstanih cesta</a:t>
            </a: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A100004 Internet pokrivenost WIFI4EU	</a:t>
            </a: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A100007 Održavanje i uređivanje groblja</a:t>
            </a:r>
            <a:endParaRPr lang="hr-H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A100008 Uređenje dječjeg igrališta- Kumrovec II faza</a:t>
            </a:r>
            <a:endParaRPr lang="hr-H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A100009 </a:t>
            </a:r>
            <a:r>
              <a:rPr lang="en-US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Sufinanciranje</a:t>
            </a: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izgradnje</a:t>
            </a: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vodovodne</a:t>
            </a: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mreže</a:t>
            </a: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hr-H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hr-HR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A100010 Sanacija klizišta </a:t>
            </a:r>
            <a:r>
              <a:rPr lang="hr-HR" sz="1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Velinci</a:t>
            </a:r>
            <a:endParaRPr lang="hr-H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hr-HR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A100012 Sanacija klizišta	</a:t>
            </a:r>
          </a:p>
          <a:p>
            <a:r>
              <a:rPr lang="hr-HR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A100016 Opremanje i uređenje igrališta za djecu Kumrovec – III faza</a:t>
            </a:r>
          </a:p>
          <a:p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K100008 Komunalno poduzeće Kumrovec infrastruktura d.o.o.</a:t>
            </a:r>
          </a:p>
          <a:p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T100003 Vlastiti pogon</a:t>
            </a:r>
            <a:endParaRPr sz="1100" dirty="0">
              <a:latin typeface="Trebuchet MS"/>
              <a:cs typeface="Trebuchet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913625" y="5807575"/>
            <a:ext cx="708399" cy="8500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16025" y="902208"/>
            <a:ext cx="5987415" cy="2759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spc="-5" dirty="0">
                <a:latin typeface="Arial"/>
                <a:cs typeface="Arial"/>
              </a:rPr>
              <a:t>Program 1005 Izgradnja objekata </a:t>
            </a:r>
            <a:r>
              <a:rPr sz="1400" i="1" dirty="0" err="1">
                <a:latin typeface="Arial"/>
                <a:cs typeface="Arial"/>
              </a:rPr>
              <a:t>komunalne</a:t>
            </a:r>
            <a:r>
              <a:rPr sz="1400" i="1" spc="-20" dirty="0">
                <a:latin typeface="Arial"/>
                <a:cs typeface="Arial"/>
              </a:rPr>
              <a:t> </a:t>
            </a:r>
            <a:r>
              <a:rPr sz="1400" i="1" spc="-5" dirty="0" err="1">
                <a:latin typeface="Arial"/>
                <a:cs typeface="Arial"/>
              </a:rPr>
              <a:t>infrastrukture</a:t>
            </a:r>
            <a:endParaRPr lang="hr-HR" sz="1400" i="1" spc="-5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hr-HR" sz="1400" i="1" spc="-5" dirty="0">
              <a:effectLst/>
              <a:latin typeface="Arial"/>
              <a:ea typeface="Calibri" panose="020F0502020204030204" pitchFamily="34" charset="0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Rashodi i izdaci za program Izgradnje objekata komunalne infrastrukture planirani su za 2026 godinu u iznosu od 69.500,00 eura. Realizirani rashodi u prvih šest mjeseci 2026 godine iznose 44.913,81 eura , tj. 64,62% planiranih rashoda.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hr-HR" sz="1100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Program je usmjeren na investicijske zahvate u području nerazvrstanih cesta, javnih površina, javne rasvjete i groblja.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hr-HR" sz="1100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Cilj Programa je unaprjeđenje prometne povezanosti i poticanje održive mobilnosti.</a:t>
            </a:r>
            <a:endParaRPr lang="hr-H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hr-HR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Svrha provedbe mjere: Osigurati sigurno i učinkovito prometno povezivanje naselja Općine Kumrovec kroz rekonstrukciju, modernizaciju i redovito održavanje prometnica te unapređenje javne rasvjete. Time se doprinosi boljoj mobilnosti stanovnika, sigurnosti u prometu i ravnomjernom razvoju svih naselja.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hr-HR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hr-HR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Program se </a:t>
            </a: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provodi kroz aktivnosti:</a:t>
            </a:r>
            <a:endParaRPr lang="hr-H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A100001 Otplata kredita za cestovnu infrastrukturu </a:t>
            </a:r>
            <a:endParaRPr lang="hr-HR" sz="1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K10004 Javna rasvjeta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913625" y="5807575"/>
            <a:ext cx="708399" cy="8500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16025" y="902208"/>
            <a:ext cx="6251575" cy="31232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spc="-5" dirty="0">
                <a:latin typeface="Arial"/>
                <a:cs typeface="Arial"/>
              </a:rPr>
              <a:t>Program 1006, </a:t>
            </a:r>
            <a:r>
              <a:rPr lang="hr-HR" sz="1400" i="1" spc="-5" dirty="0">
                <a:latin typeface="Arial"/>
                <a:cs typeface="Arial"/>
              </a:rPr>
              <a:t>Upravljanje okolišnim resursima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hr-HR" sz="1100" i="1" spc="-5" dirty="0">
              <a:latin typeface="Arial"/>
              <a:cs typeface="Arial"/>
            </a:endParaRP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Rashodi za program Upravljanje okolišnim resursima </a:t>
            </a:r>
            <a:r>
              <a:rPr lang="hr-HR" sz="1100" dirty="0">
                <a:latin typeface="Calibri" panose="020F0502020204030204" pitchFamily="34" charset="0"/>
                <a:ea typeface="Times New Roman" panose="02020603050405020304" pitchFamily="18" charset="0"/>
              </a:rPr>
              <a:t>planirani su </a:t>
            </a:r>
            <a:r>
              <a:rPr lang="hr-HR" sz="1100" dirty="0">
                <a:ea typeface="Times New Roman" panose="02020603050405020304" pitchFamily="18" charset="0"/>
                <a:cs typeface="Calibri" panose="020F0502020204030204" pitchFamily="34" charset="0"/>
              </a:rPr>
              <a:t>nakon I izmjena i dopuna  2026 godine </a:t>
            </a:r>
            <a:r>
              <a:rPr lang="hr-HR" sz="11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u iznosu od </a:t>
            </a:r>
            <a:r>
              <a:rPr lang="hr-HR" sz="1100" dirty="0"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lang="hr-HR" sz="11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6.400,00 eura. Realizirani rashodi u prvih šest mjeseci 2026 godine iznose 5.701,57 eura , tj. 34,77% planiranih rashoda.</a:t>
            </a:r>
          </a:p>
          <a:p>
            <a:pPr>
              <a:lnSpc>
                <a:spcPct val="115000"/>
              </a:lnSpc>
            </a:pPr>
            <a:endParaRPr lang="hr-HR" sz="1100" dirty="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Cilj Programa je unaprjeđenje kvalitete i dostupnosti zdravstvenih usluga te poticanje na zdrav i aktivan način života.</a:t>
            </a:r>
          </a:p>
          <a:p>
            <a:pPr>
              <a:lnSpc>
                <a:spcPct val="115000"/>
              </a:lnSpc>
            </a:pPr>
            <a:r>
              <a:rPr lang="hr-HR" sz="1100" dirty="0">
                <a:ea typeface="Calibri" panose="020F0502020204030204" pitchFamily="34" charset="0"/>
                <a:cs typeface="Arial" panose="020B0604020202020204" pitchFamily="34" charset="0"/>
              </a:rPr>
              <a:t>Svrha provedbe mjere: Poticati zdrave životne navike i promicati zdrav okoliš kroz lokalne inicijative, edukacije i preventivne akcije.</a:t>
            </a:r>
          </a:p>
          <a:p>
            <a:pPr>
              <a:lnSpc>
                <a:spcPct val="115000"/>
              </a:lnSpc>
            </a:pPr>
            <a:endParaRPr lang="hr-HR" sz="1100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Program se provodi kroz aktivnosti :</a:t>
            </a:r>
            <a:endParaRPr lang="hr-H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A100001 Ekološka renta, deratizacija </a:t>
            </a: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A100002 Higijeničarska služba </a:t>
            </a:r>
          </a:p>
          <a:p>
            <a:pPr>
              <a:lnSpc>
                <a:spcPct val="115000"/>
              </a:lnSpc>
            </a:pPr>
            <a:r>
              <a:rPr lang="hr-H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A10004 Sufinanciranje sterilizacije pasa i mačaka </a:t>
            </a: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913625" y="5807575"/>
            <a:ext cx="708399" cy="8500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6800" y="902208"/>
            <a:ext cx="6934199" cy="37235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hr-H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Program 1008 Unapređenje obrazovnih mogućnosti</a:t>
            </a:r>
          </a:p>
          <a:p>
            <a:endParaRPr lang="hr-H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Rashodi za program Unapređenje obrazovnih mogućnosti </a:t>
            </a:r>
            <a:r>
              <a:rPr lang="hr-HR" sz="1100" dirty="0">
                <a:latin typeface="Calibri" panose="020F0502020204030204" pitchFamily="34" charset="0"/>
                <a:ea typeface="Times New Roman" panose="02020603050405020304" pitchFamily="18" charset="0"/>
              </a:rPr>
              <a:t>planirani su </a:t>
            </a:r>
            <a:r>
              <a:rPr lang="hr-HR" sz="1100" dirty="0">
                <a:ea typeface="Times New Roman" panose="02020603050405020304" pitchFamily="18" charset="0"/>
                <a:cs typeface="Calibri" panose="020F0502020204030204" pitchFamily="34" charset="0"/>
              </a:rPr>
              <a:t>nakon I izmjena i dopuna  2026 godine </a:t>
            </a: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 iznosu  65.700,00 eura. Realizirani rashodi u prvih šest mjeseci 2026 godine iznose 29.336,81 eura , tj. 49,56% planiranih rashoda.</a:t>
            </a:r>
          </a:p>
          <a:p>
            <a:pPr>
              <a:buNone/>
            </a:pPr>
            <a:endParaRPr lang="hr-H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Programom se želi pružiti podrška školi u provođenju projekata, te djeci i mladima u pohađanju osnovnoškolskih, srednjoškolskih i visokoškolskih obrazovnih programa. </a:t>
            </a:r>
          </a:p>
          <a:p>
            <a:pPr>
              <a:buNone/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Cilj Programa je unaprjeđenje kvalitete i usklađivanje obrazovanja s potrebama tržišta rada. Provodi se kroz mjeru: jačanje stručnih kompetencija odgojno-obrazovnih djelatnika, osiguranje financijskih sredstava učenicima i studentima, sufinanciranje prijevoza učenika srednjih škola, nabave radnih materijala za osnovnu školu, te osiguranje dijela sredstava za financiranje poboljšanja materijalno tehničkih uvjeta u školama</a:t>
            </a:r>
          </a:p>
          <a:p>
            <a:pPr>
              <a:buNone/>
            </a:pPr>
            <a:endParaRPr lang="hr-H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None/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Program se provodi  kroz aktivnosti:</a:t>
            </a:r>
            <a:endParaRPr lang="hr-H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A100001 Sufinanciranje dodatnih programa osnovnog obrazovanja  	</a:t>
            </a: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A100002 Sufinanciranje boravka djece u drugim vrtićima</a:t>
            </a:r>
          </a:p>
          <a:p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A100004 </a:t>
            </a:r>
            <a:r>
              <a:rPr lang="en-US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Stipendije</a:t>
            </a: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učenicima</a:t>
            </a: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studentima</a:t>
            </a:r>
            <a:endParaRPr lang="hr-H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A100005 Sufinanciranje prijevoza učenika srednjih škola </a:t>
            </a:r>
          </a:p>
          <a:p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A100007 Sufinanciranje programa djece s poteškoćama u razvoju i darovite djece</a:t>
            </a:r>
          </a:p>
          <a:p>
            <a:r>
              <a:rPr lang="hr-HR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A100008 Poboljšanje materijalnih uvjeta u Dječjem vrtiću Jaglac</a:t>
            </a:r>
            <a:endParaRPr lang="hr-H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4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913625" y="5807575"/>
            <a:ext cx="708399" cy="8500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16024" y="902208"/>
            <a:ext cx="6784975" cy="5037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15000"/>
              </a:lnSpc>
            </a:pPr>
            <a:r>
              <a:rPr lang="hr-H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Program 1009 Razvoj turizma i valorizacija potencijala kulturne baštine</a:t>
            </a:r>
            <a:endParaRPr lang="hr-H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buNone/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Rashodi za program Razvoj turizma i valorizacija potencijala kulturne baštine planirani su za 2026 godinu u iznosu od 126.900,00 eura. Realizirani rashodi u prvih šest mjeseci 2026 godine iznose 37.301,93 eura , tj. 29,39% planiranih rashoda.</a:t>
            </a:r>
          </a:p>
          <a:p>
            <a:pPr>
              <a:lnSpc>
                <a:spcPct val="115000"/>
              </a:lnSpc>
              <a:buNone/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Programom se utvrđuju aktivnosti, poslovi, djelatnosti, akcije i manifestacije u kulturi od značenja za Općinu Kumrovec kao i njezinu promociju na svim razinama suradnje. Posebice se podržavaju i potiču tradicionalne kulturne manifestacije i programi koji su dio kulturnih sadržaja Općine Kumrovec i Krapinsko-zagorske županije, a manifestiraju se kroz djelatnost Turističke zajednice područja Kumrovec, </a:t>
            </a:r>
            <a:r>
              <a:rPr lang="hr-HR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Desinić</a:t>
            </a: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, Zagorska Sela u suradnji sa Udrugama, stvaranju povoljnijih uvjeta za rad postojećih udruga, sufinanciranju Gradske knjižnice i čitaonice u Gradu Klanjcu.</a:t>
            </a:r>
          </a:p>
          <a:p>
            <a:pPr>
              <a:lnSpc>
                <a:spcPct val="115000"/>
              </a:lnSpc>
              <a:buNone/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Cilj programa je jačanje konkurentnosti i poticanje održivog i inovativnog gospodarstva, valorizacija, obnova i stavljanje kulturne baštine u uporabu, te održivo upravljanja kulturnom baštinom i poticanje kreativnosti. </a:t>
            </a:r>
          </a:p>
          <a:p>
            <a:pPr>
              <a:lnSpc>
                <a:spcPct val="115000"/>
              </a:lnSpc>
              <a:buNone/>
            </a:pPr>
            <a:endParaRPr lang="hr-H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buNone/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Program se provodi kroz aktivnosti:</a:t>
            </a:r>
            <a:endParaRPr lang="hr-H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A100001 Djelatnost Turističke zajednice </a:t>
            </a: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A100002 Djelatnost kulturno-umjetničkih društava </a:t>
            </a: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A100003 Djelatnost Gradske knjižnice Klanjec </a:t>
            </a: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A100005 Promicanje Kumrovca</a:t>
            </a:r>
            <a:endParaRPr lang="hr-H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A100006 Potpore manifestacijama</a:t>
            </a:r>
            <a:endParaRPr lang="hr-H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A100007, Eko, etno, fletno i Bučnica fest </a:t>
            </a: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A100009, Susret na mostu </a:t>
            </a: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A100010 Dan mladosti              </a:t>
            </a: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A100011, Advent u Kumrovcu </a:t>
            </a:r>
          </a:p>
          <a:p>
            <a:pPr>
              <a:lnSpc>
                <a:spcPct val="115000"/>
              </a:lnSpc>
            </a:pPr>
            <a:r>
              <a:rPr lang="hr-H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A100012 Uređenje memorijalnog prostora oko Spomen obilježja braniteljima</a:t>
            </a:r>
            <a:endParaRPr lang="hr-H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T100001 Tekuća donacija vjerskim zajednicama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4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913625" y="5807575"/>
            <a:ext cx="708399" cy="8500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16025" y="902208"/>
            <a:ext cx="6697600" cy="34368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15000"/>
              </a:lnSpc>
            </a:pPr>
            <a:r>
              <a:rPr lang="hr-H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Program 1010, Program socijalne skrbi </a:t>
            </a:r>
            <a:endParaRPr lang="hr-H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buNone/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Rashodi za Program socijalne skrbi i potpora planirani su za 2026 godinu u iznosu od 43.650,00 eura. Realizirani rashodi u prvih šest mjeseci 2026 godine iznose 9.612,80 eura , tj. 22,02% planiranih rashoda.</a:t>
            </a:r>
            <a:endParaRPr lang="hr-HR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hr-H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Cilj programa je unaprjeđenje kvalitete života, dostupnosti zdravstvenih usluga te poticanje na zdrav i aktivan način života. Program se provodi radi osiguranja socijalne pomoći za socijalno najugroženije i najranjivije skupine građana Općine Kumrovec, te osiguranje potpora za novorođenu djecu, mlade obitelji i mlade.</a:t>
            </a:r>
          </a:p>
          <a:p>
            <a:pPr>
              <a:buNone/>
            </a:pPr>
            <a:endParaRPr lang="hr-HR" sz="11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buNone/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Program se provodi kroz aktivnosti :</a:t>
            </a:r>
          </a:p>
          <a:p>
            <a:pPr>
              <a:buNone/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A100001 Pomoći obiteljima i pojedincima </a:t>
            </a:r>
          </a:p>
          <a:p>
            <a:pPr>
              <a:buNone/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A100002 Pomoć u troškovima stanovanja </a:t>
            </a:r>
          </a:p>
          <a:p>
            <a:pPr>
              <a:buNone/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A100003 Rad Crvenog križa i Doma za žrtve nasilja u obitelji </a:t>
            </a:r>
            <a:endParaRPr lang="hr-HR" sz="1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A100004 Mjera za mlade obitelji </a:t>
            </a:r>
          </a:p>
          <a:p>
            <a:pPr>
              <a:buNone/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A100005 Potpore za novorođenu djecu</a:t>
            </a:r>
          </a:p>
          <a:p>
            <a:pPr>
              <a:buNone/>
            </a:pPr>
            <a:r>
              <a:rPr lang="hr-H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A100014 Program potpore za unapređenje uvjeta stanovanja mladih obitelji i mladih na području Općine</a:t>
            </a:r>
            <a:endParaRPr lang="hr-H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hr-HR" sz="1400" i="1" spc="-5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hr-HR" sz="1400" i="1" spc="-5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4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913625" y="5807575"/>
            <a:ext cx="708399" cy="8500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0600" y="902208"/>
            <a:ext cx="6857999" cy="3697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spc="-5" dirty="0">
                <a:latin typeface="Arial"/>
                <a:cs typeface="Arial"/>
              </a:rPr>
              <a:t>Program </a:t>
            </a:r>
            <a:r>
              <a:rPr sz="1400" i="1" spc="-25" dirty="0">
                <a:latin typeface="Arial"/>
                <a:cs typeface="Arial"/>
              </a:rPr>
              <a:t>1011, </a:t>
            </a:r>
            <a:r>
              <a:rPr sz="1400" i="1" spc="-5" dirty="0" err="1">
                <a:latin typeface="Arial"/>
                <a:cs typeface="Arial"/>
              </a:rPr>
              <a:t>Upravljanje</a:t>
            </a:r>
            <a:r>
              <a:rPr sz="1400" i="1" spc="10" dirty="0">
                <a:latin typeface="Arial"/>
                <a:cs typeface="Arial"/>
              </a:rPr>
              <a:t> </a:t>
            </a:r>
            <a:r>
              <a:rPr sz="1400" i="1" spc="-5" dirty="0" err="1">
                <a:latin typeface="Arial"/>
                <a:cs typeface="Arial"/>
              </a:rPr>
              <a:t>imovinom</a:t>
            </a:r>
            <a:endParaRPr lang="hr-HR" sz="1400" i="1" spc="-5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hr-HR" sz="1400" i="1" spc="-5" dirty="0">
              <a:latin typeface="Arial"/>
              <a:cs typeface="Arial"/>
            </a:endParaRP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Rashodi za Program  Upravljanja imovinom </a:t>
            </a:r>
            <a:r>
              <a:rPr lang="hr-HR" sz="1100" dirty="0">
                <a:latin typeface="Calibri" panose="020F0502020204030204" pitchFamily="34" charset="0"/>
                <a:ea typeface="Times New Roman" panose="02020603050405020304" pitchFamily="18" charset="0"/>
              </a:rPr>
              <a:t>planirani su </a:t>
            </a:r>
            <a:r>
              <a:rPr lang="hr-HR" sz="1100" dirty="0">
                <a:ea typeface="Times New Roman" panose="02020603050405020304" pitchFamily="18" charset="0"/>
                <a:cs typeface="Calibri" panose="020F0502020204030204" pitchFamily="34" charset="0"/>
              </a:rPr>
              <a:t>nakon I izmjena i dopuna  2026 godine </a:t>
            </a:r>
            <a:r>
              <a:rPr lang="hr-HR" sz="11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u iznosu od 452.175,90 eura</a:t>
            </a:r>
            <a:r>
              <a:rPr lang="hr-HR" sz="1100" dirty="0">
                <a:ea typeface="Calibri" panose="020F0502020204030204" pitchFamily="34" charset="0"/>
                <a:cs typeface="Calibri" panose="020F0502020204030204" pitchFamily="34" charset="0"/>
              </a:rPr>
              <a:t>. Realizirani rashodi u prvih šest mjeseci 2026 godine iznose 146.312,98 eura, tj. 32,36% planiranih rashoda.</a:t>
            </a:r>
          </a:p>
          <a:p>
            <a:pPr>
              <a:lnSpc>
                <a:spcPct val="115000"/>
              </a:lnSpc>
            </a:pPr>
            <a:endParaRPr lang="hr-HR" sz="11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None/>
            </a:pPr>
            <a:r>
              <a:rPr lang="hr-HR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Program upravljanja imovinom obuhvaća aktivnosti i projekte kojima se osiguravaju sredstva za upravljanje materijalnom imovinom u vlasništvu Općine Kumrovec.</a:t>
            </a:r>
          </a:p>
          <a:p>
            <a:pPr>
              <a:buNone/>
            </a:pPr>
            <a:r>
              <a:rPr lang="hr-HR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Osnovni cilj Programa je unapređenje kvalitete života.  Posebni cilj Programa je kvalitetno i odgovorno upravljanje stambenim i poslovnim prostorima u vlasništvu Općine Kumrovec</a:t>
            </a:r>
          </a:p>
          <a:p>
            <a:pPr>
              <a:lnSpc>
                <a:spcPct val="115000"/>
              </a:lnSpc>
            </a:pPr>
            <a:endParaRPr lang="hr-HR" sz="11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</a:pPr>
            <a:r>
              <a:rPr lang="hr-HR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Program se provodi kroz aktivnosti i tekuće projekte:</a:t>
            </a:r>
            <a:endParaRPr lang="hr-H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A100001 Održavanje zgrada, opreme i vozila. </a:t>
            </a: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A100002 Nabava dugotrajne imovine </a:t>
            </a: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A100003 Izrada projekata za dodatna ulaganja na općinskim zgradama </a:t>
            </a: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A100004 Vatrodojava Dječji vrtić Jaglac</a:t>
            </a:r>
            <a:endParaRPr lang="hr-H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A100005 POS stanovi </a:t>
            </a: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T100001 Dodatna ulaganja na općinskim zgradama </a:t>
            </a:r>
          </a:p>
          <a:p>
            <a:pPr>
              <a:lnSpc>
                <a:spcPct val="115000"/>
              </a:lnSpc>
            </a:pPr>
            <a:r>
              <a:rPr lang="hr-HR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T100002 Vila Kumrovec</a:t>
            </a:r>
            <a:endParaRPr lang="hr-H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4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913625" y="5807575"/>
            <a:ext cx="708399" cy="8500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5">
            <a:extLst>
              <a:ext uri="{FF2B5EF4-FFF2-40B4-BE49-F238E27FC236}">
                <a16:creationId xmlns:a16="http://schemas.microsoft.com/office/drawing/2014/main" id="{BCD6F5C3-D181-9A29-8E6D-5F182A3853F1}"/>
              </a:ext>
            </a:extLst>
          </p:cNvPr>
          <p:cNvSpPr/>
          <p:nvPr/>
        </p:nvSpPr>
        <p:spPr>
          <a:xfrm>
            <a:off x="7913625" y="5807575"/>
            <a:ext cx="708399" cy="8500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TekstniOkvir 3">
            <a:extLst>
              <a:ext uri="{FF2B5EF4-FFF2-40B4-BE49-F238E27FC236}">
                <a16:creationId xmlns:a16="http://schemas.microsoft.com/office/drawing/2014/main" id="{A6075022-DCBA-79F8-886D-BAA02B9CB72E}"/>
              </a:ext>
            </a:extLst>
          </p:cNvPr>
          <p:cNvSpPr txBox="1"/>
          <p:nvPr/>
        </p:nvSpPr>
        <p:spPr>
          <a:xfrm>
            <a:off x="228600" y="200326"/>
            <a:ext cx="8763000" cy="5863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1100" b="1" dirty="0">
                <a:latin typeface="Trebuchet MS" panose="020B0603020202020204" pitchFamily="34" charset="0"/>
              </a:rPr>
              <a:t>Drage sumještanke i sumještani,</a:t>
            </a:r>
          </a:p>
          <a:p>
            <a:endParaRPr lang="hr-HR" sz="1100" dirty="0">
              <a:latin typeface="Trebuchet MS" panose="020B0603020202020204" pitchFamily="34" charset="0"/>
            </a:endParaRPr>
          </a:p>
          <a:p>
            <a:r>
              <a:rPr lang="bs-Latn-BA" sz="1100" dirty="0">
                <a:latin typeface="Trebuchet MS" panose="020B0603020202020204" pitchFamily="34" charset="0"/>
              </a:rPr>
              <a:t>predstavljamo Vam </a:t>
            </a:r>
            <a:r>
              <a:rPr lang="bs-Latn-BA" sz="1100" i="1" dirty="0">
                <a:latin typeface="Trebuchet MS" panose="020B0603020202020204" pitchFamily="34" charset="0"/>
              </a:rPr>
              <a:t>Vodič za građane uz Polugodišnji izvještaj o izvršenju Proračuna </a:t>
            </a:r>
            <a:r>
              <a:rPr lang="bs-Latn-BA" sz="1100" dirty="0">
                <a:latin typeface="Trebuchet MS" panose="020B0603020202020204" pitchFamily="34" charset="0"/>
              </a:rPr>
              <a:t>za 2026. godinu. U njemu je prikazano na koji način Općina Kumrovec prikuplja i raspoređuje sredstva. Kako bismo omogućili uvid u rad naše Općine i učinili je što transparentnijom svi proračunski dokumenti se nalaze na našoj službenoj stranici </a:t>
            </a:r>
            <a:r>
              <a:rPr lang="bs-Latn-BA" sz="1100" dirty="0">
                <a:latin typeface="Trebuchet MS" panose="020B0603020202020204" pitchFamily="34" charset="0"/>
                <a:hlinkClick r:id="rId3"/>
              </a:rPr>
              <a:t>www.kumrovec.hr.</a:t>
            </a:r>
            <a:r>
              <a:rPr lang="bs-Latn-BA" sz="1100" dirty="0">
                <a:latin typeface="Trebuchet MS" panose="020B0603020202020204" pitchFamily="34" charset="0"/>
              </a:rPr>
              <a:t> </a:t>
            </a:r>
          </a:p>
          <a:p>
            <a:r>
              <a:rPr lang="bs-Latn-BA" sz="1100" dirty="0">
                <a:latin typeface="Trebuchet MS" panose="020B0603020202020204" pitchFamily="34" charset="0"/>
              </a:rPr>
              <a:t>       </a:t>
            </a:r>
          </a:p>
          <a:p>
            <a:r>
              <a:rPr lang="bs-Latn-BA" sz="1100" dirty="0">
                <a:latin typeface="Trebuchet MS" panose="020B0603020202020204" pitchFamily="34" charset="0"/>
              </a:rPr>
              <a:t>Trajni zadatak je poboljšanje kvalitete života svih stanovnika, stoga koroz program Održavanje komunalne infrastrukture i Izgradnje objekata komunalne infrastrukture imamo u planu ulaganja u komunalnu infrastrukturu kao što su održavanje nerazvrstanih cesta i zelenih površina, održavanje groblja i čistoće javnih površina, uređenje zelenih površina uz ceste, izgradnja objekata javne rasvjete.</a:t>
            </a:r>
          </a:p>
          <a:p>
            <a:endParaRPr lang="hr-HR" sz="1100" dirty="0">
              <a:latin typeface="Trebuchet MS" panose="020B0603020202020204" pitchFamily="34" charset="0"/>
            </a:endParaRPr>
          </a:p>
          <a:p>
            <a:r>
              <a:rPr lang="hr-HR" sz="1100" dirty="0">
                <a:latin typeface="Trebuchet MS" panose="020B0603020202020204" pitchFamily="34" charset="0"/>
              </a:rPr>
              <a:t>Smatramo kako je ulaganje u odgoj i obrazovanje djece i mladih najisplativije ulaganje zato kroz Program Unapređenje obrazovnih mogućnosti želimo olakšati njihov put obrazovanja kroz razne pomoći poput dodjela stipendija učenicima i studentima, sufinanciranje prijevoza učenika srednjih škola, sufinanciranje boravka u učeničkim domovima, te nabava opreme i radnih materijala za učenike osnovne škole. Program predškolskog odgoja kroz djelovanje Dječjeg vrtića „Jaglac” usmjeren je na uključivanje što većeg broja djece u organizirane primarne i dodatne programe dječjeg vrtića, čime se iskazuje društvena briga o djeci, te kvalitetno provođenje programa njege, odgoja i naobrazbe djece predškolskog uzrasta.</a:t>
            </a:r>
          </a:p>
          <a:p>
            <a:endParaRPr lang="hr-HR" sz="1100" dirty="0">
              <a:latin typeface="Trebuchet MS" panose="020B0603020202020204" pitchFamily="34" charset="0"/>
            </a:endParaRPr>
          </a:p>
          <a:p>
            <a:r>
              <a:rPr lang="hr-HR" sz="1100" dirty="0">
                <a:latin typeface="Trebuchet MS" panose="020B0603020202020204" pitchFamily="34" charset="0"/>
              </a:rPr>
              <a:t>Bitan segment svakog kraja je njegova povijest i kultura koja ga čini posebnim i jedinstvenim, stoga kroz Program turizma i valorizacija potencijala kulturne baštine je nastojimo očuvati i njegovati, te Turističkoj zajednici i udrugama koje djeluju na području naše Općine dajemo donacije kako bi ih podržavali i pomogli u predstavljaju i prikazivanju svega najboljeg iz našeg kraja.</a:t>
            </a:r>
          </a:p>
          <a:p>
            <a:endParaRPr lang="hr-HR" sz="1100" dirty="0">
              <a:latin typeface="Trebuchet MS" panose="020B0603020202020204" pitchFamily="34" charset="0"/>
            </a:endParaRPr>
          </a:p>
          <a:p>
            <a:r>
              <a:rPr lang="hr-HR" sz="1100" dirty="0">
                <a:latin typeface="Trebuchet MS" panose="020B0603020202020204" pitchFamily="34" charset="0"/>
              </a:rPr>
              <a:t>Cilj nam je poticanje bavljenje sportom i sportskim aktivnostima, zato kroz Program Razvoj sporta i rekreacije osiguravamo potrebna sredstva za proširenje ponude sportskog sadržaja i unaprjeđenje potrebne infrastrukture, stoga smo dio novca izdvojili za Rekonstrukciju Sportskog centra </a:t>
            </a:r>
            <a:r>
              <a:rPr lang="hr-HR" sz="1100" dirty="0" err="1">
                <a:latin typeface="Trebuchet MS" panose="020B0603020202020204" pitchFamily="34" charset="0"/>
              </a:rPr>
              <a:t>Razvor</a:t>
            </a:r>
            <a:r>
              <a:rPr lang="hr-HR" sz="1100" dirty="0">
                <a:latin typeface="Trebuchet MS" panose="020B0603020202020204" pitchFamily="34" charset="0"/>
              </a:rPr>
              <a:t>.</a:t>
            </a:r>
          </a:p>
          <a:p>
            <a:endParaRPr lang="hr-HR" sz="1100" dirty="0">
              <a:latin typeface="Trebuchet MS" panose="020B0603020202020204" pitchFamily="34" charset="0"/>
            </a:endParaRPr>
          </a:p>
          <a:p>
            <a:r>
              <a:rPr lang="hr-HR" sz="1100" dirty="0">
                <a:latin typeface="Trebuchet MS" panose="020B0603020202020204" pitchFamily="34" charset="0"/>
              </a:rPr>
              <a:t>Briga o obiteljima i kućanstvima slabijeg imovinskom stanja provodi se kroz Program Socijalne skrbi gdje smo osigurali isplatu jednokratnih novčanih pomoći, pomoći za troškove stanovanja i jednokratne pomoći za ogrjev. Želimo potaknuti demografski rast, stoga smo osigurali naknade za roditelje novorođene djece, te mjere za mlade obitelji i mlade.</a:t>
            </a:r>
          </a:p>
          <a:p>
            <a:endParaRPr lang="hr-HR" sz="1100" dirty="0">
              <a:latin typeface="Trebuchet MS" panose="020B0603020202020204" pitchFamily="34" charset="0"/>
            </a:endParaRPr>
          </a:p>
          <a:p>
            <a:r>
              <a:rPr lang="hr-HR" sz="1100" dirty="0">
                <a:latin typeface="Trebuchet MS" panose="020B0603020202020204" pitchFamily="34" charset="0"/>
              </a:rPr>
              <a:t>Ukoliko mislite kako nam je još nešto potrebno kako bismo poboljšali našu Općinu molimo da nam predložite. Prijedloge, sugestije i komentare možete ostavljati kroz cijelu godinu te ćemo prilikom sastavljanja prijedloga proračuna za novu godinu iste uzeti u razmatranje.</a:t>
            </a:r>
          </a:p>
          <a:p>
            <a:r>
              <a:rPr lang="hr-HR" sz="1100" dirty="0">
                <a:latin typeface="Trebuchet MS" panose="020B0603020202020204" pitchFamily="34" charset="0"/>
              </a:rPr>
              <a:t>							Robert </a:t>
            </a:r>
            <a:r>
              <a:rPr lang="hr-HR" sz="1100" dirty="0" err="1">
                <a:latin typeface="Trebuchet MS" panose="020B0603020202020204" pitchFamily="34" charset="0"/>
              </a:rPr>
              <a:t>Šplajt</a:t>
            </a:r>
            <a:r>
              <a:rPr lang="hr-HR" sz="1100" dirty="0">
                <a:latin typeface="Trebuchet MS" panose="020B0603020202020204" pitchFamily="34" charset="0"/>
              </a:rPr>
              <a:t>, načelnik</a:t>
            </a:r>
          </a:p>
          <a:p>
            <a:endParaRPr lang="hr-HR" sz="1200" dirty="0"/>
          </a:p>
        </p:txBody>
      </p:sp>
    </p:spTree>
    <p:extLst>
      <p:ext uri="{BB962C8B-B14F-4D97-AF65-F5344CB8AC3E}">
        <p14:creationId xmlns:p14="http://schemas.microsoft.com/office/powerpoint/2010/main" val="25066393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3000" y="914400"/>
            <a:ext cx="6234430" cy="36375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15000"/>
              </a:lnSpc>
            </a:pPr>
            <a:r>
              <a:rPr lang="hr-H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Program 1012, Razvoj sporta i rekreacije</a:t>
            </a:r>
            <a:endParaRPr lang="hr-H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buNone/>
            </a:pPr>
            <a:r>
              <a:rPr lang="hr-HR" sz="1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Rashodi za program Razvoj sporta i rekreacije </a:t>
            </a:r>
            <a:r>
              <a:rPr lang="hr-HR" sz="1100" dirty="0">
                <a:latin typeface="Calibri" panose="020F0502020204030204" pitchFamily="34" charset="0"/>
                <a:ea typeface="Times New Roman" panose="02020603050405020304" pitchFamily="18" charset="0"/>
              </a:rPr>
              <a:t>planirani su </a:t>
            </a:r>
            <a:r>
              <a:rPr lang="hr-HR" sz="1100" dirty="0">
                <a:ea typeface="Times New Roman" panose="02020603050405020304" pitchFamily="18" charset="0"/>
                <a:cs typeface="Calibri" panose="020F0502020204030204" pitchFamily="34" charset="0"/>
              </a:rPr>
              <a:t>nakon I izmjena i dopuna  2026 godine </a:t>
            </a:r>
            <a:r>
              <a:rPr lang="hr-HR" sz="1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u iznosu od 1,151.900,00 eura. Realizirani rashodi u prvih šest mjeseci 2026 godine iznose 28.063,14 eura, tj. 2,44% planiranih rashoda.</a:t>
            </a:r>
          </a:p>
          <a:p>
            <a:pPr>
              <a:lnSpc>
                <a:spcPct val="115000"/>
              </a:lnSpc>
              <a:buNone/>
            </a:pPr>
            <a:r>
              <a:rPr lang="hr-HR" sz="1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hr-HR" sz="105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hr-HR" sz="11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Cilj Programa je unaprjeđenje kvalitete života, te poticanje na zdrav i aktivan način života . Provodi se kroz mjeru : ulaganje u sportsku infrastrukturu</a:t>
            </a:r>
          </a:p>
          <a:p>
            <a:pPr>
              <a:buNone/>
            </a:pPr>
            <a:r>
              <a:rPr lang="hr-HR" sz="11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Svrha provedbe mjere: Poboljšati uvjete za rekreaciju i sport kroz ulaganja u sportske objekte i igrališta radi poticanja aktivnog i zdravog načina života građana.</a:t>
            </a:r>
          </a:p>
          <a:p>
            <a:pPr>
              <a:buNone/>
            </a:pPr>
            <a:endParaRPr lang="hr-HR" sz="1100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Projekt se provodi se kroz aktivnost :</a:t>
            </a:r>
            <a:endParaRPr lang="hr-H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A10001 Održavanje stadiona </a:t>
            </a:r>
            <a:r>
              <a:rPr lang="hr-HR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Razvor</a:t>
            </a: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. </a:t>
            </a:r>
            <a:r>
              <a:rPr lang="hr-H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</a:p>
          <a:p>
            <a:pPr>
              <a:lnSpc>
                <a:spcPct val="115000"/>
              </a:lnSpc>
            </a:pPr>
            <a:r>
              <a:rPr lang="hr-H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K10001, Rekonstrukcija Sportskog centra </a:t>
            </a:r>
            <a:r>
              <a:rPr lang="hr-HR" sz="11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Razvor</a:t>
            </a:r>
            <a:endParaRPr lang="hr-HR" sz="1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K10002, Rekonstrukcija atletske staze , tribina i ograde Sportskog kompleksa u </a:t>
            </a:r>
            <a:r>
              <a:rPr lang="hr-HR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Razvoru</a:t>
            </a:r>
            <a:endParaRPr lang="hr-H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hr-H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K10006, Rekonstrukcija zgrade Sportskog centra Kumrovec</a:t>
            </a:r>
            <a:endParaRPr lang="hr-H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endParaRPr lang="hr-H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hr-H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700" marR="5080">
              <a:lnSpc>
                <a:spcPct val="113599"/>
              </a:lnSpc>
              <a:spcBef>
                <a:spcPts val="1300"/>
              </a:spcBef>
            </a:pPr>
            <a:endParaRPr sz="1100" dirty="0">
              <a:latin typeface="Trebuchet MS"/>
              <a:cs typeface="Trebuchet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913625" y="5807575"/>
            <a:ext cx="708399" cy="8500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16025" y="902208"/>
            <a:ext cx="6190615" cy="40544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spc="-5" dirty="0">
                <a:latin typeface="Arial"/>
                <a:cs typeface="Arial"/>
              </a:rPr>
              <a:t>Program 1007 Program predškolskog</a:t>
            </a:r>
            <a:r>
              <a:rPr sz="1400" i="1" spc="-15" dirty="0">
                <a:latin typeface="Arial"/>
                <a:cs typeface="Arial"/>
              </a:rPr>
              <a:t> </a:t>
            </a:r>
            <a:r>
              <a:rPr sz="1400" i="1" spc="-5" dirty="0">
                <a:latin typeface="Arial"/>
                <a:cs typeface="Arial"/>
              </a:rPr>
              <a:t>odgoja</a:t>
            </a:r>
            <a:endParaRPr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250" dirty="0">
              <a:latin typeface="Times New Roman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hr-HR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PRORAČUNSKI KORISNIK : DJEČJI VRTIĆ JAGLAC</a:t>
            </a:r>
            <a:endParaRPr lang="hr-H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 ukupne rashode Plana Proračuna općine Kumrovec uvršteni su i rashodi Dječjeg vrtića Jaglac kao  proračunskog korisnika.</a:t>
            </a:r>
          </a:p>
          <a:p>
            <a:pPr>
              <a:buNone/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Rashodi za Program predškolskog odgoja planirani su za 2026 godinu u iznosu od 345.000,00 eura . Realizirani rashodi u prvih šest mjeseci 2026 godine iznose 162.763,45 eura, tj. 47,18% planiranih rashoda.</a:t>
            </a:r>
            <a:endParaRPr lang="hr-H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hr-HR" sz="1100" spc="5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 je usmjeren na stvaranje uvjeta za obavljanje predškolske djelatnosti Dječjeg vrtića Jaglac radi zadovoljenja potreba građana Općine Kumrovec za predškolskim odgojem djece.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Cilj Programa je unaprjeđenje kvalitete i usklađivanje obrazovanja s potrebama tržišta rada. Provodi se kroz mjeru: osiguranje kvalitetnih uvjeta za odgoj i obrazovanje jednakih za sve.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Svrha provedbe mjere: Poboljšati kvalitetu predškolskog obrazovanja kroz ulaganja u infrastrukturu, opremu i programe koji osiguravaju jednake uvjete za svu djecu.</a:t>
            </a:r>
          </a:p>
          <a:p>
            <a:pPr>
              <a:buNone/>
            </a:pPr>
            <a:endParaRPr lang="hr-HR" sz="1100" spc="5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hr-HR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 se </a:t>
            </a:r>
            <a:r>
              <a:rPr lang="en-US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provode</a:t>
            </a:r>
            <a:r>
              <a:rPr lang="en-US" sz="1100" spc="-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1100" spc="-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kroz</a:t>
            </a: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sli</a:t>
            </a:r>
            <a:r>
              <a:rPr lang="en-US" sz="1100" spc="5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en-US" sz="1100" spc="-5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US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sz="1100" spc="-5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eć</a:t>
            </a:r>
            <a:r>
              <a:rPr lang="en-US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US" sz="1100" spc="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spc="-5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kt</a:t>
            </a:r>
            <a:r>
              <a:rPr lang="en-US" sz="1100" spc="5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vnosti</a:t>
            </a: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  <a:endParaRPr lang="hr-H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A100001: </a:t>
            </a:r>
            <a:r>
              <a:rPr lang="en-US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Redovan</a:t>
            </a: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rad </a:t>
            </a:r>
            <a:r>
              <a:rPr lang="en-US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vrtića</a:t>
            </a: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hr-H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A100002: mala</a:t>
            </a:r>
            <a:r>
              <a:rPr lang="en-US" sz="1100" spc="-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škola</a:t>
            </a:r>
            <a:endParaRPr lang="hr-H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A100003 : </a:t>
            </a:r>
            <a:r>
              <a:rPr lang="en-US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nabavka</a:t>
            </a: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uređaja i </a:t>
            </a:r>
            <a:r>
              <a:rPr lang="en-US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opreme</a:t>
            </a:r>
            <a:endParaRPr lang="hr-H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>
              <a:lnSpc>
                <a:spcPct val="115000"/>
              </a:lnSpc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</a:t>
            </a:r>
            <a:endParaRPr lang="hr-H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hr-H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hr-H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0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913625" y="5807575"/>
            <a:ext cx="708399" cy="8500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Kontaktirajte</a:t>
            </a:r>
            <a:r>
              <a:rPr spc="-85" dirty="0"/>
              <a:t> </a:t>
            </a:r>
            <a:r>
              <a:rPr spc="-5" dirty="0"/>
              <a:t>nas: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16025" y="1132713"/>
            <a:ext cx="3596640" cy="1568450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45"/>
              </a:spcBef>
            </a:pPr>
            <a:r>
              <a:rPr sz="1400" spc="-5" dirty="0">
                <a:solidFill>
                  <a:srgbClr val="3E3E3E"/>
                </a:solidFill>
                <a:latin typeface="Trebuchet MS"/>
                <a:cs typeface="Trebuchet MS"/>
              </a:rPr>
              <a:t>OPĆINA</a:t>
            </a:r>
            <a:r>
              <a:rPr sz="1400" spc="-10" dirty="0">
                <a:solidFill>
                  <a:srgbClr val="3E3E3E"/>
                </a:solidFill>
                <a:latin typeface="Trebuchet MS"/>
                <a:cs typeface="Trebuchet MS"/>
              </a:rPr>
              <a:t> </a:t>
            </a:r>
            <a:r>
              <a:rPr sz="1400" spc="-5" dirty="0">
                <a:solidFill>
                  <a:srgbClr val="3E3E3E"/>
                </a:solidFill>
                <a:latin typeface="Trebuchet MS"/>
                <a:cs typeface="Trebuchet MS"/>
              </a:rPr>
              <a:t>KUMROVEC</a:t>
            </a:r>
            <a:endParaRPr sz="1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1400" spc="-5" dirty="0">
                <a:solidFill>
                  <a:srgbClr val="3E3E3E"/>
                </a:solidFill>
                <a:latin typeface="Trebuchet MS"/>
                <a:cs typeface="Trebuchet MS"/>
              </a:rPr>
              <a:t>Ul.J.Broza</a:t>
            </a:r>
            <a:r>
              <a:rPr sz="1400" spc="-10" dirty="0">
                <a:solidFill>
                  <a:srgbClr val="3E3E3E"/>
                </a:solidFill>
                <a:latin typeface="Trebuchet MS"/>
                <a:cs typeface="Trebuchet MS"/>
              </a:rPr>
              <a:t> </a:t>
            </a:r>
            <a:r>
              <a:rPr sz="1400" spc="-5" dirty="0">
                <a:solidFill>
                  <a:srgbClr val="3E3E3E"/>
                </a:solidFill>
                <a:latin typeface="Trebuchet MS"/>
                <a:cs typeface="Trebuchet MS"/>
              </a:rPr>
              <a:t>12</a:t>
            </a:r>
            <a:endParaRPr sz="1400">
              <a:latin typeface="Trebuchet MS"/>
              <a:cs typeface="Trebuchet MS"/>
            </a:endParaRPr>
          </a:p>
          <a:p>
            <a:pPr marL="12700" marR="2240915">
              <a:lnSpc>
                <a:spcPct val="120500"/>
              </a:lnSpc>
            </a:pPr>
            <a:r>
              <a:rPr sz="1400" spc="-5" dirty="0">
                <a:solidFill>
                  <a:srgbClr val="3E3E3E"/>
                </a:solidFill>
                <a:latin typeface="Trebuchet MS"/>
                <a:cs typeface="Trebuchet MS"/>
              </a:rPr>
              <a:t>49295 Kumrovec  tel:</a:t>
            </a:r>
            <a:r>
              <a:rPr sz="1400" spc="-90" dirty="0">
                <a:solidFill>
                  <a:srgbClr val="3E3E3E"/>
                </a:solidFill>
                <a:latin typeface="Trebuchet MS"/>
                <a:cs typeface="Trebuchet MS"/>
              </a:rPr>
              <a:t> </a:t>
            </a:r>
            <a:r>
              <a:rPr sz="1400" spc="-5" dirty="0">
                <a:solidFill>
                  <a:srgbClr val="3E3E3E"/>
                </a:solidFill>
                <a:latin typeface="Trebuchet MS"/>
                <a:cs typeface="Trebuchet MS"/>
              </a:rPr>
              <a:t>049/553-728</a:t>
            </a:r>
            <a:endParaRPr sz="1400">
              <a:latin typeface="Trebuchet MS"/>
              <a:cs typeface="Trebuchet MS"/>
            </a:endParaRPr>
          </a:p>
          <a:p>
            <a:pPr marL="12700" marR="5080">
              <a:lnSpc>
                <a:spcPct val="120500"/>
              </a:lnSpc>
            </a:pPr>
            <a:r>
              <a:rPr sz="1400" spc="-5" dirty="0">
                <a:solidFill>
                  <a:srgbClr val="3E3E3E"/>
                </a:solidFill>
                <a:latin typeface="Trebuchet MS"/>
                <a:cs typeface="Trebuchet MS"/>
              </a:rPr>
              <a:t>e-mail:</a:t>
            </a:r>
            <a:r>
              <a:rPr sz="1400" spc="-5" dirty="0">
                <a:solidFill>
                  <a:srgbClr val="55C7AA"/>
                </a:solidFill>
                <a:latin typeface="Trebuchet MS"/>
                <a:cs typeface="Trebuchet MS"/>
              </a:rPr>
              <a:t> </a:t>
            </a:r>
            <a:r>
              <a:rPr sz="1400" u="heavy" spc="-5" dirty="0">
                <a:solidFill>
                  <a:srgbClr val="55C7AA"/>
                </a:solidFill>
                <a:uFill>
                  <a:solidFill>
                    <a:srgbClr val="55C7AA"/>
                  </a:solidFill>
                </a:uFill>
                <a:latin typeface="Trebuchet MS"/>
                <a:cs typeface="Trebuchet MS"/>
                <a:hlinkClick r:id="rId3"/>
              </a:rPr>
              <a:t>racunovodstvo.kumrovec@gmail.com </a:t>
            </a:r>
            <a:r>
              <a:rPr sz="1400" spc="-5" dirty="0">
                <a:solidFill>
                  <a:srgbClr val="3E3E3E"/>
                </a:solidFill>
                <a:latin typeface="Trebuchet MS"/>
                <a:cs typeface="Trebuchet MS"/>
              </a:rPr>
              <a:t> e-mail načelnika </a:t>
            </a:r>
            <a:r>
              <a:rPr sz="1400" dirty="0">
                <a:solidFill>
                  <a:srgbClr val="3E3E3E"/>
                </a:solidFill>
                <a:latin typeface="Trebuchet MS"/>
                <a:cs typeface="Trebuchet MS"/>
              </a:rPr>
              <a:t>:</a:t>
            </a:r>
            <a:r>
              <a:rPr sz="1400" spc="-40" dirty="0">
                <a:solidFill>
                  <a:srgbClr val="3E3E3E"/>
                </a:solidFill>
                <a:latin typeface="Trebuchet MS"/>
                <a:cs typeface="Trebuchet MS"/>
              </a:rPr>
              <a:t> </a:t>
            </a:r>
            <a:r>
              <a:rPr sz="1400" spc="-5" dirty="0">
                <a:solidFill>
                  <a:srgbClr val="3E3E3E"/>
                </a:solidFill>
                <a:latin typeface="Trebuchet MS"/>
                <a:cs typeface="Trebuchet MS"/>
                <a:hlinkClick r:id="rId4"/>
              </a:rPr>
              <a:t>nacelnik@kumrovec.hr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913625" y="5807575"/>
            <a:ext cx="708399" cy="85009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11025" y="351580"/>
            <a:ext cx="184785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hr-HR" sz="1600" dirty="0">
                <a:latin typeface="Trebuchet MS"/>
                <a:cs typeface="Trebuchet MS"/>
              </a:rPr>
              <a:t>PRORAČUN</a:t>
            </a:r>
            <a:endParaRPr sz="1600" dirty="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11025" y="905047"/>
            <a:ext cx="7680325" cy="3048142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01600"/>
              </a:lnSpc>
              <a:spcBef>
                <a:spcPts val="70"/>
              </a:spcBef>
            </a:pPr>
            <a:r>
              <a:rPr kumimoji="0" lang="hr-HR" sz="1600" b="1" i="0" u="none" strike="noStrike" kern="0" cap="none" spc="-5" normalizeH="0" baseline="0" noProof="0" dirty="0">
                <a:ln>
                  <a:noFill/>
                </a:ln>
                <a:solidFill>
                  <a:srgbClr val="3E3E3E"/>
                </a:solidFill>
                <a:effectLst/>
                <a:uLnTx/>
                <a:uFillTx/>
                <a:latin typeface="Trebuchet MS"/>
                <a:ea typeface="+mj-ea"/>
                <a:cs typeface="Trebuchet MS"/>
              </a:rPr>
              <a:t>Što je proračun</a:t>
            </a:r>
            <a:r>
              <a:rPr kumimoji="0" lang="hr-HR" sz="1600" b="1" i="0" u="none" strike="noStrike" kern="0" cap="none" spc="-85" normalizeH="0" baseline="0" noProof="0" dirty="0">
                <a:ln>
                  <a:noFill/>
                </a:ln>
                <a:solidFill>
                  <a:srgbClr val="3E3E3E"/>
                </a:solidFill>
                <a:effectLst/>
                <a:uLnTx/>
                <a:uFillTx/>
                <a:latin typeface="Trebuchet MS"/>
                <a:ea typeface="+mj-ea"/>
                <a:cs typeface="Trebuchet MS"/>
              </a:rPr>
              <a:t> </a:t>
            </a:r>
            <a:r>
              <a:rPr kumimoji="0" lang="hr-HR" sz="1600" b="1" i="0" u="none" strike="noStrike" kern="0" cap="none" spc="0" normalizeH="0" baseline="0" noProof="0" dirty="0">
                <a:ln>
                  <a:noFill/>
                </a:ln>
                <a:solidFill>
                  <a:srgbClr val="3E3E3E"/>
                </a:solidFill>
                <a:effectLst/>
                <a:uLnTx/>
                <a:uFillTx/>
                <a:latin typeface="Trebuchet MS"/>
                <a:ea typeface="+mj-ea"/>
                <a:cs typeface="Trebuchet MS"/>
              </a:rPr>
              <a:t>?</a:t>
            </a:r>
            <a:endParaRPr lang="hr-HR" sz="1600" b="1" spc="-5" dirty="0">
              <a:solidFill>
                <a:srgbClr val="3E3E3E"/>
              </a:solidFill>
              <a:latin typeface="Trebuchet MS"/>
              <a:cs typeface="Trebuchet MS"/>
            </a:endParaRPr>
          </a:p>
          <a:p>
            <a:pPr marL="12700" marR="5080">
              <a:lnSpc>
                <a:spcPct val="101600"/>
              </a:lnSpc>
              <a:spcBef>
                <a:spcPts val="70"/>
              </a:spcBef>
            </a:pPr>
            <a:r>
              <a:rPr sz="1100" b="1" spc="-5" dirty="0" err="1">
                <a:solidFill>
                  <a:srgbClr val="3E3E3E"/>
                </a:solidFill>
                <a:latin typeface="Trebuchet MS"/>
                <a:cs typeface="Trebuchet MS"/>
              </a:rPr>
              <a:t>Proračun</a:t>
            </a:r>
            <a:r>
              <a:rPr sz="1100" b="1" spc="-5" dirty="0">
                <a:solidFill>
                  <a:srgbClr val="3E3E3E"/>
                </a:solidFill>
                <a:latin typeface="Trebuchet MS"/>
                <a:cs typeface="Trebuchet MS"/>
              </a:rPr>
              <a:t> </a:t>
            </a:r>
            <a:r>
              <a:rPr sz="1100" spc="-5" dirty="0">
                <a:solidFill>
                  <a:srgbClr val="3E3E3E"/>
                </a:solidFill>
                <a:latin typeface="Trebuchet MS"/>
                <a:cs typeface="Trebuchet MS"/>
              </a:rPr>
              <a:t>je akt kojim se procjenjuju prihodi </a:t>
            </a:r>
            <a:r>
              <a:rPr sz="1100" dirty="0">
                <a:solidFill>
                  <a:srgbClr val="3E3E3E"/>
                </a:solidFill>
                <a:latin typeface="Trebuchet MS"/>
                <a:cs typeface="Trebuchet MS"/>
              </a:rPr>
              <a:t>i </a:t>
            </a:r>
            <a:r>
              <a:rPr sz="1100" spc="-5" dirty="0">
                <a:solidFill>
                  <a:srgbClr val="3E3E3E"/>
                </a:solidFill>
                <a:latin typeface="Trebuchet MS"/>
                <a:cs typeface="Trebuchet MS"/>
              </a:rPr>
              <a:t>primici te utvrđuju rashodi </a:t>
            </a:r>
            <a:r>
              <a:rPr sz="1100" dirty="0">
                <a:solidFill>
                  <a:srgbClr val="3E3E3E"/>
                </a:solidFill>
                <a:latin typeface="Trebuchet MS"/>
                <a:cs typeface="Trebuchet MS"/>
              </a:rPr>
              <a:t>i </a:t>
            </a:r>
            <a:r>
              <a:rPr sz="1100" spc="-5" dirty="0" err="1">
                <a:solidFill>
                  <a:srgbClr val="3E3E3E"/>
                </a:solidFill>
                <a:latin typeface="Trebuchet MS"/>
                <a:cs typeface="Trebuchet MS"/>
              </a:rPr>
              <a:t>izdaci</a:t>
            </a:r>
            <a:r>
              <a:rPr sz="1100" spc="-5" dirty="0">
                <a:solidFill>
                  <a:srgbClr val="3E3E3E"/>
                </a:solidFill>
                <a:latin typeface="Trebuchet MS"/>
                <a:cs typeface="Trebuchet MS"/>
              </a:rPr>
              <a:t> </a:t>
            </a:r>
            <a:r>
              <a:rPr sz="1100" spc="-5" dirty="0" err="1">
                <a:solidFill>
                  <a:srgbClr val="3E3E3E"/>
                </a:solidFill>
                <a:latin typeface="Trebuchet MS"/>
                <a:cs typeface="Trebuchet MS"/>
              </a:rPr>
              <a:t>općine</a:t>
            </a:r>
            <a:r>
              <a:rPr sz="1100" spc="-5" dirty="0">
                <a:solidFill>
                  <a:srgbClr val="3E3E3E"/>
                </a:solidFill>
                <a:latin typeface="Trebuchet MS"/>
                <a:cs typeface="Trebuchet MS"/>
              </a:rPr>
              <a:t> Kumrovec za proračunsku godinu, </a:t>
            </a:r>
            <a:r>
              <a:rPr sz="1100" dirty="0">
                <a:solidFill>
                  <a:srgbClr val="3E3E3E"/>
                </a:solidFill>
                <a:latin typeface="Trebuchet MS"/>
                <a:cs typeface="Trebuchet MS"/>
              </a:rPr>
              <a:t>a </a:t>
            </a:r>
            <a:r>
              <a:rPr sz="1100" spc="-5" dirty="0">
                <a:solidFill>
                  <a:srgbClr val="3E3E3E"/>
                </a:solidFill>
                <a:latin typeface="Trebuchet MS"/>
                <a:cs typeface="Trebuchet MS"/>
              </a:rPr>
              <a:t>sadrži </a:t>
            </a:r>
            <a:r>
              <a:rPr sz="1100" dirty="0">
                <a:solidFill>
                  <a:srgbClr val="3E3E3E"/>
                </a:solidFill>
                <a:latin typeface="Trebuchet MS"/>
                <a:cs typeface="Trebuchet MS"/>
              </a:rPr>
              <a:t>i </a:t>
            </a:r>
            <a:r>
              <a:rPr sz="1100" spc="-5" dirty="0">
                <a:solidFill>
                  <a:srgbClr val="3E3E3E"/>
                </a:solidFill>
                <a:latin typeface="Trebuchet MS"/>
                <a:cs typeface="Trebuchet MS"/>
              </a:rPr>
              <a:t>projekciju prihoda </a:t>
            </a:r>
            <a:r>
              <a:rPr sz="1100" dirty="0">
                <a:solidFill>
                  <a:srgbClr val="3E3E3E"/>
                </a:solidFill>
                <a:latin typeface="Trebuchet MS"/>
                <a:cs typeface="Trebuchet MS"/>
              </a:rPr>
              <a:t>i </a:t>
            </a:r>
            <a:r>
              <a:rPr sz="1100" spc="-5" dirty="0">
                <a:solidFill>
                  <a:srgbClr val="3E3E3E"/>
                </a:solidFill>
                <a:latin typeface="Trebuchet MS"/>
                <a:cs typeface="Trebuchet MS"/>
              </a:rPr>
              <a:t>primitaka te  rashoda </a:t>
            </a:r>
            <a:r>
              <a:rPr sz="1100" dirty="0">
                <a:solidFill>
                  <a:srgbClr val="3E3E3E"/>
                </a:solidFill>
                <a:latin typeface="Trebuchet MS"/>
                <a:cs typeface="Trebuchet MS"/>
              </a:rPr>
              <a:t>i </a:t>
            </a:r>
            <a:r>
              <a:rPr sz="1100" spc="-5" dirty="0">
                <a:solidFill>
                  <a:srgbClr val="3E3E3E"/>
                </a:solidFill>
                <a:latin typeface="Trebuchet MS"/>
                <a:cs typeface="Trebuchet MS"/>
              </a:rPr>
              <a:t>izdataka za sljedeće dvije</a:t>
            </a:r>
            <a:r>
              <a:rPr sz="1100" spc="-20" dirty="0">
                <a:solidFill>
                  <a:srgbClr val="3E3E3E"/>
                </a:solidFill>
                <a:latin typeface="Trebuchet MS"/>
                <a:cs typeface="Trebuchet MS"/>
              </a:rPr>
              <a:t> </a:t>
            </a:r>
            <a:r>
              <a:rPr sz="1100" spc="-5" dirty="0">
                <a:solidFill>
                  <a:srgbClr val="3E3E3E"/>
                </a:solidFill>
                <a:latin typeface="Trebuchet MS"/>
                <a:cs typeface="Trebuchet MS"/>
              </a:rPr>
              <a:t>godine.</a:t>
            </a:r>
            <a:endParaRPr sz="1100" dirty="0">
              <a:latin typeface="Trebuchet MS"/>
              <a:cs typeface="Trebuchet MS"/>
            </a:endParaRPr>
          </a:p>
          <a:p>
            <a:pPr marL="28575" marR="682625" indent="-16510">
              <a:lnSpc>
                <a:spcPct val="101600"/>
              </a:lnSpc>
            </a:pPr>
            <a:r>
              <a:rPr sz="1100" spc="-5" dirty="0" err="1">
                <a:solidFill>
                  <a:srgbClr val="3E3E3E"/>
                </a:solidFill>
                <a:latin typeface="Trebuchet MS"/>
                <a:cs typeface="Trebuchet MS"/>
              </a:rPr>
              <a:t>Proračun</a:t>
            </a:r>
            <a:r>
              <a:rPr sz="1100" spc="-5" dirty="0">
                <a:solidFill>
                  <a:srgbClr val="3E3E3E"/>
                </a:solidFill>
                <a:latin typeface="Trebuchet MS"/>
                <a:cs typeface="Trebuchet MS"/>
              </a:rPr>
              <a:t> se odnosi na fiskalnu godinu </a:t>
            </a:r>
            <a:r>
              <a:rPr sz="1100" dirty="0">
                <a:solidFill>
                  <a:srgbClr val="3E3E3E"/>
                </a:solidFill>
                <a:latin typeface="Trebuchet MS"/>
                <a:cs typeface="Trebuchet MS"/>
              </a:rPr>
              <a:t>i </a:t>
            </a:r>
            <a:r>
              <a:rPr sz="1100" spc="-5" dirty="0">
                <a:solidFill>
                  <a:srgbClr val="3E3E3E"/>
                </a:solidFill>
                <a:latin typeface="Trebuchet MS"/>
                <a:cs typeface="Trebuchet MS"/>
              </a:rPr>
              <a:t>traje od 01. siječnja do 31. prosinca.  Zakonodavni akt kojim su regulirana sva pitanja vezana uz proračun je  Zakon </a:t>
            </a:r>
            <a:r>
              <a:rPr sz="1100" dirty="0">
                <a:solidFill>
                  <a:srgbClr val="3E3E3E"/>
                </a:solidFill>
                <a:latin typeface="Trebuchet MS"/>
                <a:cs typeface="Trebuchet MS"/>
              </a:rPr>
              <a:t>o </a:t>
            </a:r>
            <a:r>
              <a:rPr sz="1100" spc="-5" dirty="0">
                <a:solidFill>
                  <a:srgbClr val="3E3E3E"/>
                </a:solidFill>
                <a:latin typeface="Trebuchet MS"/>
                <a:cs typeface="Trebuchet MS"/>
              </a:rPr>
              <a:t>proračunu („Narodne novine” br. </a:t>
            </a:r>
            <a:r>
              <a:rPr lang="hr-HR" sz="1100" spc="-5" dirty="0">
                <a:solidFill>
                  <a:srgbClr val="3E3E3E"/>
                </a:solidFill>
                <a:latin typeface="Trebuchet MS"/>
                <a:cs typeface="Trebuchet MS"/>
              </a:rPr>
              <a:t>144/2021</a:t>
            </a:r>
            <a:r>
              <a:rPr sz="1100" spc="-5" dirty="0">
                <a:solidFill>
                  <a:srgbClr val="3E3E3E"/>
                </a:solidFill>
                <a:latin typeface="Trebuchet MS"/>
                <a:cs typeface="Trebuchet MS"/>
              </a:rPr>
              <a:t>).</a:t>
            </a:r>
            <a:endParaRPr lang="hr-HR" sz="1100" spc="-5" dirty="0">
              <a:solidFill>
                <a:srgbClr val="3E3E3E"/>
              </a:solidFill>
              <a:latin typeface="Trebuchet MS"/>
              <a:cs typeface="Trebuchet MS"/>
            </a:endParaRPr>
          </a:p>
          <a:p>
            <a:pPr marL="28575" marR="682625" indent="-16510">
              <a:lnSpc>
                <a:spcPct val="101600"/>
              </a:lnSpc>
            </a:pPr>
            <a:endParaRPr sz="12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r>
              <a:rPr lang="hr-HR" sz="1600" b="1" dirty="0">
                <a:latin typeface="Trebuchet MS" panose="020B0603020202020204" pitchFamily="34" charset="0"/>
                <a:cs typeface="Times New Roman"/>
              </a:rPr>
              <a:t>Kako se donosi proračun ?</a:t>
            </a:r>
            <a:endParaRPr sz="1600" b="1" dirty="0">
              <a:latin typeface="Trebuchet MS" panose="020B0603020202020204" pitchFamily="34" charset="0"/>
              <a:cs typeface="Times New Roman"/>
            </a:endParaRPr>
          </a:p>
          <a:p>
            <a:pPr marL="12700" marR="314325">
              <a:lnSpc>
                <a:spcPct val="101600"/>
              </a:lnSpc>
            </a:pPr>
            <a:r>
              <a:rPr sz="1100" spc="-5" dirty="0">
                <a:solidFill>
                  <a:srgbClr val="3E3E3E"/>
                </a:solidFill>
                <a:latin typeface="Trebuchet MS"/>
                <a:cs typeface="Trebuchet MS"/>
              </a:rPr>
              <a:t>Jedini ovlašteni predlagatelj proračuna općine je općinski načelnik. Općinski  načelnik općine Kumrovec odgovoran je za zakonito planiranje </a:t>
            </a:r>
            <a:r>
              <a:rPr sz="1100" dirty="0">
                <a:solidFill>
                  <a:srgbClr val="3E3E3E"/>
                </a:solidFill>
                <a:latin typeface="Trebuchet MS"/>
                <a:cs typeface="Trebuchet MS"/>
              </a:rPr>
              <a:t>i </a:t>
            </a:r>
            <a:r>
              <a:rPr sz="1100" spc="-5" dirty="0">
                <a:solidFill>
                  <a:srgbClr val="3E3E3E"/>
                </a:solidFill>
                <a:latin typeface="Trebuchet MS"/>
                <a:cs typeface="Trebuchet MS"/>
              </a:rPr>
              <a:t>izvršavanje  proračuna, za svrhovito, učinkovito </a:t>
            </a:r>
            <a:r>
              <a:rPr sz="1100" dirty="0">
                <a:solidFill>
                  <a:srgbClr val="3E3E3E"/>
                </a:solidFill>
                <a:latin typeface="Trebuchet MS"/>
                <a:cs typeface="Trebuchet MS"/>
              </a:rPr>
              <a:t>i </a:t>
            </a:r>
            <a:r>
              <a:rPr sz="1100" spc="-5" dirty="0">
                <a:solidFill>
                  <a:srgbClr val="3E3E3E"/>
                </a:solidFill>
                <a:latin typeface="Trebuchet MS"/>
                <a:cs typeface="Trebuchet MS"/>
              </a:rPr>
              <a:t>ekonomično raspolaganje proračunskim  sredstvima. </a:t>
            </a:r>
            <a:endParaRPr lang="hr-HR" sz="1100" spc="-5" dirty="0">
              <a:solidFill>
                <a:srgbClr val="3E3E3E"/>
              </a:solidFill>
              <a:latin typeface="Trebuchet MS"/>
              <a:cs typeface="Trebuchet MS"/>
            </a:endParaRPr>
          </a:p>
          <a:p>
            <a:pPr marL="12700" marR="314325">
              <a:lnSpc>
                <a:spcPct val="101600"/>
              </a:lnSpc>
            </a:pPr>
            <a:r>
              <a:rPr sz="1100" spc="-5" dirty="0" err="1">
                <a:solidFill>
                  <a:srgbClr val="3E3E3E"/>
                </a:solidFill>
                <a:latin typeface="Trebuchet MS"/>
                <a:cs typeface="Trebuchet MS"/>
              </a:rPr>
              <a:t>Proračun</a:t>
            </a:r>
            <a:r>
              <a:rPr lang="hr-HR" sz="1100" spc="-5" dirty="0">
                <a:solidFill>
                  <a:srgbClr val="3E3E3E"/>
                </a:solidFill>
                <a:latin typeface="Trebuchet MS"/>
                <a:cs typeface="Trebuchet MS"/>
              </a:rPr>
              <a:t> </a:t>
            </a:r>
            <a:r>
              <a:rPr sz="1100" spc="-5" dirty="0" err="1">
                <a:solidFill>
                  <a:srgbClr val="3E3E3E"/>
                </a:solidFill>
                <a:latin typeface="Trebuchet MS"/>
                <a:cs typeface="Trebuchet MS"/>
              </a:rPr>
              <a:t>donosi</a:t>
            </a:r>
            <a:r>
              <a:rPr sz="1100" spc="-5" dirty="0">
                <a:solidFill>
                  <a:srgbClr val="3E3E3E"/>
                </a:solidFill>
                <a:latin typeface="Trebuchet MS"/>
                <a:cs typeface="Trebuchet MS"/>
              </a:rPr>
              <a:t> (izglasava) </a:t>
            </a:r>
            <a:r>
              <a:rPr lang="hr-HR" sz="1100" spc="-5" dirty="0">
                <a:solidFill>
                  <a:srgbClr val="3E3E3E"/>
                </a:solidFill>
                <a:latin typeface="Trebuchet MS"/>
                <a:cs typeface="Trebuchet MS"/>
              </a:rPr>
              <a:t>predstavničko tijelo –O</a:t>
            </a:r>
            <a:r>
              <a:rPr sz="1100" spc="-5" dirty="0" err="1">
                <a:solidFill>
                  <a:srgbClr val="3E3E3E"/>
                </a:solidFill>
                <a:latin typeface="Trebuchet MS"/>
                <a:cs typeface="Trebuchet MS"/>
              </a:rPr>
              <a:t>pćinsko</a:t>
            </a:r>
            <a:r>
              <a:rPr lang="hr-HR" sz="1100" spc="-5" dirty="0">
                <a:solidFill>
                  <a:srgbClr val="3E3E3E"/>
                </a:solidFill>
                <a:latin typeface="Trebuchet MS"/>
                <a:cs typeface="Trebuchet MS"/>
              </a:rPr>
              <a:t> </a:t>
            </a:r>
            <a:r>
              <a:rPr sz="1100" spc="-5" dirty="0" err="1">
                <a:solidFill>
                  <a:srgbClr val="3E3E3E"/>
                </a:solidFill>
                <a:latin typeface="Trebuchet MS"/>
                <a:cs typeface="Trebuchet MS"/>
              </a:rPr>
              <a:t>vijeće</a:t>
            </a:r>
            <a:r>
              <a:rPr lang="hr-HR" sz="1100" spc="-5" dirty="0">
                <a:solidFill>
                  <a:srgbClr val="3E3E3E"/>
                </a:solidFill>
                <a:latin typeface="Trebuchet MS"/>
                <a:cs typeface="Trebuchet MS"/>
              </a:rPr>
              <a:t> Općine Kumrovec</a:t>
            </a:r>
            <a:r>
              <a:rPr sz="1100" spc="-5" dirty="0">
                <a:solidFill>
                  <a:srgbClr val="3E3E3E"/>
                </a:solidFill>
                <a:latin typeface="Trebuchet MS"/>
                <a:cs typeface="Trebuchet MS"/>
              </a:rPr>
              <a:t> do kraja godine za </a:t>
            </a:r>
            <a:r>
              <a:rPr sz="1100" spc="-5" dirty="0" err="1">
                <a:solidFill>
                  <a:srgbClr val="3E3E3E"/>
                </a:solidFill>
                <a:latin typeface="Trebuchet MS"/>
                <a:cs typeface="Trebuchet MS"/>
              </a:rPr>
              <a:t>iduću</a:t>
            </a:r>
            <a:r>
              <a:rPr sz="1100" spc="-5" dirty="0">
                <a:solidFill>
                  <a:srgbClr val="3E3E3E"/>
                </a:solidFill>
                <a:latin typeface="Trebuchet MS"/>
                <a:cs typeface="Trebuchet MS"/>
              </a:rPr>
              <a:t> </a:t>
            </a:r>
            <a:r>
              <a:rPr sz="1100" spc="-5" dirty="0" err="1">
                <a:solidFill>
                  <a:srgbClr val="3E3E3E"/>
                </a:solidFill>
                <a:latin typeface="Trebuchet MS"/>
                <a:cs typeface="Trebuchet MS"/>
              </a:rPr>
              <a:t>godinu</a:t>
            </a:r>
            <a:r>
              <a:rPr sz="1100" spc="-5" dirty="0">
                <a:solidFill>
                  <a:srgbClr val="3E3E3E"/>
                </a:solidFill>
                <a:latin typeface="Trebuchet MS"/>
                <a:cs typeface="Trebuchet MS"/>
              </a:rPr>
              <a:t>.</a:t>
            </a:r>
            <a:endParaRPr lang="hr-HR" sz="1100" spc="-5" dirty="0">
              <a:solidFill>
                <a:srgbClr val="3E3E3E"/>
              </a:solidFill>
              <a:latin typeface="Trebuchet MS"/>
              <a:cs typeface="Trebuchet MS"/>
            </a:endParaRPr>
          </a:p>
          <a:p>
            <a:pPr marL="12700" marR="314325">
              <a:lnSpc>
                <a:spcPct val="101600"/>
              </a:lnSpc>
            </a:pPr>
            <a:endParaRPr sz="11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r>
              <a:rPr lang="hr-HR" sz="1600" b="1" dirty="0">
                <a:latin typeface="Trebuchet MS" panose="020B0603020202020204" pitchFamily="34" charset="0"/>
                <a:cs typeface="Times New Roman"/>
              </a:rPr>
              <a:t>Da li se proračun može mijenjati ?</a:t>
            </a:r>
            <a:endParaRPr sz="1600" b="1" dirty="0">
              <a:latin typeface="Trebuchet MS" panose="020B0603020202020204" pitchFamily="34" charset="0"/>
              <a:cs typeface="Times New Roman"/>
            </a:endParaRPr>
          </a:p>
          <a:p>
            <a:pPr marL="12700" marR="911860">
              <a:lnSpc>
                <a:spcPct val="101600"/>
              </a:lnSpc>
            </a:pPr>
            <a:r>
              <a:rPr sz="1100" spc="-5" dirty="0">
                <a:solidFill>
                  <a:srgbClr val="3E3E3E"/>
                </a:solidFill>
                <a:latin typeface="Trebuchet MS"/>
                <a:cs typeface="Trebuchet MS"/>
              </a:rPr>
              <a:t>Proračun nije statičan akt već se </a:t>
            </a:r>
            <a:r>
              <a:rPr sz="1100" spc="-5" dirty="0" err="1">
                <a:solidFill>
                  <a:srgbClr val="3E3E3E"/>
                </a:solidFill>
                <a:latin typeface="Trebuchet MS"/>
                <a:cs typeface="Trebuchet MS"/>
              </a:rPr>
              <a:t>sukladno</a:t>
            </a:r>
            <a:r>
              <a:rPr sz="1100" spc="-5" dirty="0">
                <a:solidFill>
                  <a:srgbClr val="3E3E3E"/>
                </a:solidFill>
                <a:latin typeface="Trebuchet MS"/>
                <a:cs typeface="Trebuchet MS"/>
              </a:rPr>
              <a:t> </a:t>
            </a:r>
            <a:r>
              <a:rPr lang="hr-HR" sz="1100" spc="-5" dirty="0">
                <a:solidFill>
                  <a:srgbClr val="3E3E3E"/>
                </a:solidFill>
                <a:latin typeface="Trebuchet MS"/>
                <a:cs typeface="Trebuchet MS"/>
              </a:rPr>
              <a:t>Z</a:t>
            </a:r>
            <a:r>
              <a:rPr sz="1100" spc="-5" dirty="0" err="1">
                <a:solidFill>
                  <a:srgbClr val="3E3E3E"/>
                </a:solidFill>
                <a:latin typeface="Trebuchet MS"/>
                <a:cs typeface="Trebuchet MS"/>
              </a:rPr>
              <a:t>akonu</a:t>
            </a:r>
            <a:r>
              <a:rPr sz="1100" spc="-5" dirty="0">
                <a:solidFill>
                  <a:srgbClr val="3E3E3E"/>
                </a:solidFill>
                <a:latin typeface="Trebuchet MS"/>
                <a:cs typeface="Trebuchet MS"/>
              </a:rPr>
              <a:t> može mijenjati </a:t>
            </a:r>
            <a:r>
              <a:rPr sz="1100" spc="-5" dirty="0" err="1">
                <a:solidFill>
                  <a:srgbClr val="3E3E3E"/>
                </a:solidFill>
                <a:latin typeface="Trebuchet MS"/>
                <a:cs typeface="Trebuchet MS"/>
              </a:rPr>
              <a:t>tijekom</a:t>
            </a:r>
            <a:r>
              <a:rPr sz="1100" spc="-5" dirty="0">
                <a:solidFill>
                  <a:srgbClr val="3E3E3E"/>
                </a:solidFill>
                <a:latin typeface="Trebuchet MS"/>
                <a:cs typeface="Trebuchet MS"/>
              </a:rPr>
              <a:t> </a:t>
            </a:r>
            <a:r>
              <a:rPr sz="1100" spc="-5" dirty="0" err="1">
                <a:solidFill>
                  <a:srgbClr val="3E3E3E"/>
                </a:solidFill>
                <a:latin typeface="Trebuchet MS"/>
                <a:cs typeface="Trebuchet MS"/>
              </a:rPr>
              <a:t>proračunske</a:t>
            </a:r>
            <a:r>
              <a:rPr sz="1100" spc="-5" dirty="0">
                <a:solidFill>
                  <a:srgbClr val="3E3E3E"/>
                </a:solidFill>
                <a:latin typeface="Trebuchet MS"/>
                <a:cs typeface="Trebuchet MS"/>
              </a:rPr>
              <a:t> godine. Ta izmjena se </a:t>
            </a:r>
            <a:r>
              <a:rPr sz="1100" spc="-5" dirty="0" err="1">
                <a:solidFill>
                  <a:srgbClr val="3E3E3E"/>
                </a:solidFill>
                <a:latin typeface="Trebuchet MS"/>
                <a:cs typeface="Trebuchet MS"/>
              </a:rPr>
              <a:t>naziva</a:t>
            </a:r>
            <a:r>
              <a:rPr sz="1100" spc="-5" dirty="0">
                <a:solidFill>
                  <a:srgbClr val="3E3E3E"/>
                </a:solidFill>
                <a:latin typeface="Trebuchet MS"/>
                <a:cs typeface="Trebuchet MS"/>
              </a:rPr>
              <a:t> </a:t>
            </a:r>
            <a:r>
              <a:rPr lang="hr-HR" sz="1100" spc="-5" dirty="0">
                <a:solidFill>
                  <a:srgbClr val="3E3E3E"/>
                </a:solidFill>
                <a:latin typeface="Trebuchet MS"/>
                <a:cs typeface="Trebuchet MS"/>
              </a:rPr>
              <a:t>izmjene i dopune proračuna</a:t>
            </a:r>
            <a:r>
              <a:rPr sz="1100" spc="-5" dirty="0">
                <a:solidFill>
                  <a:srgbClr val="3E3E3E"/>
                </a:solidFill>
                <a:latin typeface="Trebuchet MS"/>
                <a:cs typeface="Trebuchet MS"/>
              </a:rPr>
              <a:t>.</a:t>
            </a:r>
            <a:endParaRPr sz="11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100" spc="-5" dirty="0" err="1">
                <a:solidFill>
                  <a:srgbClr val="3E3E3E"/>
                </a:solidFill>
                <a:latin typeface="Trebuchet MS"/>
                <a:cs typeface="Trebuchet MS"/>
              </a:rPr>
              <a:t>Procedura</a:t>
            </a:r>
            <a:r>
              <a:rPr sz="1100" spc="-5" dirty="0">
                <a:solidFill>
                  <a:srgbClr val="3E3E3E"/>
                </a:solidFill>
                <a:latin typeface="Trebuchet MS"/>
                <a:cs typeface="Trebuchet MS"/>
              </a:rPr>
              <a:t> </a:t>
            </a:r>
            <a:r>
              <a:rPr sz="1100" spc="-5" dirty="0" err="1">
                <a:solidFill>
                  <a:srgbClr val="3E3E3E"/>
                </a:solidFill>
                <a:latin typeface="Trebuchet MS"/>
                <a:cs typeface="Trebuchet MS"/>
              </a:rPr>
              <a:t>izmjena</a:t>
            </a:r>
            <a:r>
              <a:rPr lang="hr-HR" sz="1100" spc="-5" dirty="0">
                <a:solidFill>
                  <a:srgbClr val="3E3E3E"/>
                </a:solidFill>
                <a:latin typeface="Trebuchet MS"/>
                <a:cs typeface="Trebuchet MS"/>
              </a:rPr>
              <a:t> i dopuna </a:t>
            </a:r>
            <a:r>
              <a:rPr sz="1100" spc="-5" dirty="0" err="1">
                <a:solidFill>
                  <a:srgbClr val="3E3E3E"/>
                </a:solidFill>
                <a:latin typeface="Trebuchet MS"/>
                <a:cs typeface="Trebuchet MS"/>
              </a:rPr>
              <a:t>proračuna</a:t>
            </a:r>
            <a:r>
              <a:rPr sz="1100" spc="-5" dirty="0">
                <a:solidFill>
                  <a:srgbClr val="3E3E3E"/>
                </a:solidFill>
                <a:latin typeface="Trebuchet MS"/>
                <a:cs typeface="Trebuchet MS"/>
              </a:rPr>
              <a:t> identična je proceduri njegova</a:t>
            </a:r>
            <a:r>
              <a:rPr sz="1100" spc="-60" dirty="0">
                <a:solidFill>
                  <a:srgbClr val="3E3E3E"/>
                </a:solidFill>
                <a:latin typeface="Trebuchet MS"/>
                <a:cs typeface="Trebuchet MS"/>
              </a:rPr>
              <a:t> </a:t>
            </a:r>
            <a:r>
              <a:rPr sz="1100" spc="-5" dirty="0">
                <a:solidFill>
                  <a:srgbClr val="3E3E3E"/>
                </a:solidFill>
                <a:latin typeface="Trebuchet MS"/>
                <a:cs typeface="Trebuchet MS"/>
              </a:rPr>
              <a:t>donošenja.</a:t>
            </a:r>
            <a:endParaRPr sz="1100" dirty="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913625" y="5807575"/>
            <a:ext cx="708399" cy="8500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0925" y="743725"/>
            <a:ext cx="23355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/>
              <a:t>PRORAČUN</a:t>
            </a:r>
            <a:r>
              <a:rPr sz="1800" spc="-80" dirty="0"/>
              <a:t> </a:t>
            </a:r>
            <a:endParaRPr sz="1800" dirty="0"/>
          </a:p>
        </p:txBody>
      </p:sp>
      <p:sp>
        <p:nvSpPr>
          <p:cNvPr id="4" name="object 4"/>
          <p:cNvSpPr txBox="1"/>
          <p:nvPr/>
        </p:nvSpPr>
        <p:spPr>
          <a:xfrm>
            <a:off x="440925" y="1067575"/>
            <a:ext cx="7767955" cy="3569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hr-HR" sz="1400" b="1" spc="-5" dirty="0">
                <a:solidFill>
                  <a:srgbClr val="3E3E3E"/>
                </a:solidFill>
                <a:latin typeface="Trebuchet MS"/>
                <a:cs typeface="Trebuchet MS"/>
              </a:rPr>
              <a:t>Sadržaj proračuna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hr-HR" sz="1400" spc="-5" dirty="0">
              <a:solidFill>
                <a:srgbClr val="3E3E3E"/>
              </a:solidFill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hr-HR" sz="1400" spc="-5" dirty="0">
                <a:solidFill>
                  <a:srgbClr val="3E3E3E"/>
                </a:solidFill>
                <a:latin typeface="Trebuchet MS"/>
                <a:cs typeface="Trebuchet MS"/>
              </a:rPr>
              <a:t>Proračun je uravnotežen, a raspoređuje se kroz Opći dio proračuna, Posebni dio proračuna i Obrazloženje proračuna.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hr-HR" sz="1400" spc="-5" dirty="0">
              <a:solidFill>
                <a:srgbClr val="3E3E3E"/>
              </a:solidFill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3E3E3E"/>
                </a:solidFill>
                <a:latin typeface="Trebuchet MS" panose="020B0603020202020204" pitchFamily="34" charset="0"/>
                <a:cs typeface="Trebuchet MS"/>
              </a:rPr>
              <a:t>1. Opći </a:t>
            </a:r>
            <a:r>
              <a:rPr sz="1800" spc="-5" dirty="0" err="1">
                <a:solidFill>
                  <a:srgbClr val="3E3E3E"/>
                </a:solidFill>
                <a:latin typeface="Trebuchet MS" panose="020B0603020202020204" pitchFamily="34" charset="0"/>
                <a:cs typeface="Trebuchet MS"/>
              </a:rPr>
              <a:t>dio</a:t>
            </a:r>
            <a:r>
              <a:rPr sz="1800" spc="-10" dirty="0">
                <a:solidFill>
                  <a:srgbClr val="3E3E3E"/>
                </a:solidFill>
                <a:latin typeface="Trebuchet MS" panose="020B0603020202020204" pitchFamily="34" charset="0"/>
                <a:cs typeface="Trebuchet MS"/>
              </a:rPr>
              <a:t> </a:t>
            </a:r>
            <a:r>
              <a:rPr sz="1800" spc="-5" dirty="0" err="1">
                <a:solidFill>
                  <a:srgbClr val="3E3E3E"/>
                </a:solidFill>
                <a:latin typeface="Trebuchet MS" panose="020B0603020202020204" pitchFamily="34" charset="0"/>
                <a:cs typeface="Trebuchet MS"/>
              </a:rPr>
              <a:t>Proračuna</a:t>
            </a:r>
            <a:endParaRPr sz="2600" dirty="0">
              <a:latin typeface="Trebuchet MS" panose="020B0603020202020204" pitchFamily="34" charset="0"/>
              <a:cs typeface="Times New Roman"/>
            </a:endParaRPr>
          </a:p>
          <a:p>
            <a:pPr marL="12700" marR="281940">
              <a:lnSpc>
                <a:spcPts val="1670"/>
              </a:lnSpc>
            </a:pPr>
            <a:endParaRPr lang="hr-HR" sz="1400" spc="-5" dirty="0">
              <a:solidFill>
                <a:srgbClr val="3E3E3E"/>
              </a:solidFill>
              <a:latin typeface="Trebuchet MS"/>
              <a:cs typeface="Trebuchet MS"/>
            </a:endParaRPr>
          </a:p>
          <a:p>
            <a:r>
              <a:rPr lang="hr-HR" sz="14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Opći dio proračuna prikazuje: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hr-HR" sz="14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Sažetak Računa prihoda i rashoda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hr-HR" sz="14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Sažetak računa financiranja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hr-HR" sz="14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Račun prihoda i rashoda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hr-HR" sz="14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Račun financiranja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hr-HR" sz="14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Preneseni višak ili preneseni manjak prihoda nad rashodima</a:t>
            </a:r>
          </a:p>
          <a:p>
            <a:pPr marL="12700" marR="281940">
              <a:lnSpc>
                <a:spcPts val="1670"/>
              </a:lnSpc>
            </a:pPr>
            <a:endParaRPr lang="hr-HR" sz="1400" spc="-5" dirty="0">
              <a:solidFill>
                <a:srgbClr val="3E3E3E"/>
              </a:solidFill>
              <a:latin typeface="Trebuchet MS"/>
              <a:cs typeface="Trebuchet MS"/>
            </a:endParaRPr>
          </a:p>
          <a:p>
            <a:pPr marL="12700" marR="281940">
              <a:lnSpc>
                <a:spcPts val="1670"/>
              </a:lnSpc>
            </a:pPr>
            <a:endParaRPr lang="hr-HR" sz="1400" spc="-5" dirty="0">
              <a:solidFill>
                <a:srgbClr val="3E3E3E"/>
              </a:solidFill>
              <a:latin typeface="Trebuchet MS"/>
              <a:cs typeface="Trebuchet MS"/>
            </a:endParaRPr>
          </a:p>
          <a:p>
            <a:pPr marL="12700" marR="281940">
              <a:lnSpc>
                <a:spcPts val="1670"/>
              </a:lnSpc>
            </a:pPr>
            <a:endParaRPr sz="1400" dirty="0">
              <a:latin typeface="Trebuchet MS"/>
              <a:cs typeface="Trebuchet M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913625" y="5807575"/>
            <a:ext cx="708399" cy="8500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niOkvir 2">
            <a:extLst>
              <a:ext uri="{FF2B5EF4-FFF2-40B4-BE49-F238E27FC236}">
                <a16:creationId xmlns:a16="http://schemas.microsoft.com/office/drawing/2014/main" id="{C72D555C-F397-C575-27BA-52669B83273D}"/>
              </a:ext>
            </a:extLst>
          </p:cNvPr>
          <p:cNvSpPr txBox="1"/>
          <p:nvPr/>
        </p:nvSpPr>
        <p:spPr>
          <a:xfrm>
            <a:off x="1181099" y="76200"/>
            <a:ext cx="6781800" cy="11464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dirty="0"/>
              <a:t>		</a:t>
            </a:r>
          </a:p>
          <a:p>
            <a:r>
              <a:rPr lang="hr-HR" sz="1400" dirty="0"/>
              <a:t>		POLUGODIŠNJI IZVJEŠTAJ O IZVRŠENJU PRORAČUNA </a:t>
            </a:r>
          </a:p>
          <a:p>
            <a:r>
              <a:rPr lang="hr-HR" sz="1400" dirty="0"/>
              <a:t>		          OPĆINE KUMROVEC ZA 2026 godinu</a:t>
            </a:r>
            <a:endParaRPr lang="hr-HR" sz="1200" dirty="0"/>
          </a:p>
          <a:p>
            <a:endParaRPr lang="hr-HR" altLang="sr-Latn-RS" sz="1200" b="1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hr-HR" altLang="sr-Latn-RS" sz="1050" dirty="0">
                <a:solidFill>
                  <a:srgbClr val="00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Sažetak Proračuna Općine Kumrovec za 2026 g. na dan 30.06.</a:t>
            </a:r>
            <a:endParaRPr lang="hr-HR" altLang="sr-Latn-RS" sz="1050" dirty="0"/>
          </a:p>
        </p:txBody>
      </p:sp>
      <p:graphicFrame>
        <p:nvGraphicFramePr>
          <p:cNvPr id="2" name="Tablica 1">
            <a:extLst>
              <a:ext uri="{FF2B5EF4-FFF2-40B4-BE49-F238E27FC236}">
                <a16:creationId xmlns:a16="http://schemas.microsoft.com/office/drawing/2014/main" id="{77BC76C1-8B84-DEC9-603C-68B414B24F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2180170"/>
              </p:ext>
            </p:extLst>
          </p:nvPr>
        </p:nvGraphicFramePr>
        <p:xfrm>
          <a:off x="2463500" y="1371600"/>
          <a:ext cx="4470700" cy="3417065"/>
        </p:xfrm>
        <a:graphic>
          <a:graphicData uri="http://schemas.openxmlformats.org/drawingml/2006/table">
            <a:tbl>
              <a:tblPr/>
              <a:tblGrid>
                <a:gridCol w="2337100">
                  <a:extLst>
                    <a:ext uri="{9D8B030D-6E8A-4147-A177-3AD203B41FA5}">
                      <a16:colId xmlns:a16="http://schemas.microsoft.com/office/drawing/2014/main" val="2378620634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1415277678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3058251996"/>
                    </a:ext>
                  </a:extLst>
                </a:gridCol>
              </a:tblGrid>
              <a:tr h="20510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hr-HR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OPIS/EUR</a:t>
                      </a:r>
                    </a:p>
                  </a:txBody>
                  <a:tcPr marL="6989" marR="6989" marT="698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r-HR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Plan 2026</a:t>
                      </a:r>
                    </a:p>
                  </a:txBody>
                  <a:tcPr marL="6989" marR="6989" marT="698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r-HR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Izvršenje </a:t>
                      </a:r>
                    </a:p>
                    <a:p>
                      <a:pPr algn="ctr" fontAlgn="ctr">
                        <a:buNone/>
                      </a:pPr>
                      <a:r>
                        <a:rPr lang="hr-HR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1-6 2026</a:t>
                      </a:r>
                    </a:p>
                  </a:txBody>
                  <a:tcPr marL="6989" marR="6989" marT="698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934603"/>
                  </a:ext>
                </a:extLst>
              </a:tr>
              <a:tr h="18172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hr-HR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A. SAŽETAK RAČUNA PRIHODA I RASHODA</a:t>
                      </a:r>
                    </a:p>
                  </a:txBody>
                  <a:tcPr marL="6989" marR="6989" marT="698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89" marR="6989" marT="698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endParaRPr lang="hr-H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89" marR="6989" marT="698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7036961"/>
                  </a:ext>
                </a:extLst>
              </a:tr>
              <a:tr h="17473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hr-HR" sz="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6. Prihodi poslovanja</a:t>
                      </a:r>
                    </a:p>
                  </a:txBody>
                  <a:tcPr marL="6989" marR="6989" marT="698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2.713.377,71</a:t>
                      </a:r>
                    </a:p>
                  </a:txBody>
                  <a:tcPr marL="6989" marR="6989" marT="698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915.464,50</a:t>
                      </a:r>
                    </a:p>
                  </a:txBody>
                  <a:tcPr marL="6989" marR="6989" marT="698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7733965"/>
                  </a:ext>
                </a:extLst>
              </a:tr>
              <a:tr h="17473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7. Prihodi od prodaje nefinancijske imovine</a:t>
                      </a:r>
                    </a:p>
                  </a:txBody>
                  <a:tcPr marL="6989" marR="6989" marT="698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40.300,00</a:t>
                      </a:r>
                    </a:p>
                  </a:txBody>
                  <a:tcPr marL="6989" marR="6989" marT="698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989" marR="6989" marT="698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5210719"/>
                  </a:ext>
                </a:extLst>
              </a:tr>
              <a:tr h="17473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hr-HR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PRIHODI UKUPNO</a:t>
                      </a:r>
                    </a:p>
                  </a:txBody>
                  <a:tcPr marL="6989" marR="6989" marT="698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2.753.677,71</a:t>
                      </a:r>
                    </a:p>
                  </a:txBody>
                  <a:tcPr marL="6989" marR="6989" marT="698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915.464,50</a:t>
                      </a:r>
                    </a:p>
                  </a:txBody>
                  <a:tcPr marL="6989" marR="6989" marT="698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2703071"/>
                  </a:ext>
                </a:extLst>
              </a:tr>
              <a:tr h="17473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hr-HR" sz="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3. Rashodi poslovanja</a:t>
                      </a:r>
                    </a:p>
                  </a:txBody>
                  <a:tcPr marL="6989" marR="6989" marT="698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1.563.860,00</a:t>
                      </a:r>
                    </a:p>
                  </a:txBody>
                  <a:tcPr marL="6989" marR="6989" marT="698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657.284,11</a:t>
                      </a:r>
                    </a:p>
                  </a:txBody>
                  <a:tcPr marL="6989" marR="6989" marT="698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8792175"/>
                  </a:ext>
                </a:extLst>
              </a:tr>
              <a:tr h="17473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hr-HR" sz="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4. Rashodi za nabavu  nefinancijske imovine</a:t>
                      </a:r>
                    </a:p>
                  </a:txBody>
                  <a:tcPr marL="6989" marR="6989" marT="698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1.614.575,90</a:t>
                      </a:r>
                    </a:p>
                  </a:txBody>
                  <a:tcPr marL="6989" marR="6989" marT="698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122.937,44</a:t>
                      </a:r>
                    </a:p>
                  </a:txBody>
                  <a:tcPr marL="6989" marR="6989" marT="698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0833851"/>
                  </a:ext>
                </a:extLst>
              </a:tr>
              <a:tr h="17473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hr-HR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RASHODI UKUPNO</a:t>
                      </a:r>
                    </a:p>
                  </a:txBody>
                  <a:tcPr marL="6989" marR="6989" marT="698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3.178.435,90</a:t>
                      </a:r>
                    </a:p>
                  </a:txBody>
                  <a:tcPr marL="6989" marR="6989" marT="698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780.221,55</a:t>
                      </a:r>
                    </a:p>
                  </a:txBody>
                  <a:tcPr marL="6989" marR="6989" marT="698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3905988"/>
                  </a:ext>
                </a:extLst>
              </a:tr>
              <a:tr h="17473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hr-HR" sz="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Razlika </a:t>
                      </a:r>
                    </a:p>
                  </a:txBody>
                  <a:tcPr marL="6989" marR="6989" marT="698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-424.758,19</a:t>
                      </a:r>
                    </a:p>
                  </a:txBody>
                  <a:tcPr marL="6989" marR="6989" marT="698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135.242,95</a:t>
                      </a:r>
                    </a:p>
                  </a:txBody>
                  <a:tcPr marL="6989" marR="6989" marT="698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1220235"/>
                  </a:ext>
                </a:extLst>
              </a:tr>
              <a:tr h="17473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hr-HR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B. SAŽETAK RAČUNA FINANCIRANJA</a:t>
                      </a:r>
                    </a:p>
                  </a:txBody>
                  <a:tcPr marL="6989" marR="6989" marT="698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89" marR="6989" marT="698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endParaRPr lang="hr-H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89" marR="6989" marT="698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132226"/>
                  </a:ext>
                </a:extLst>
              </a:tr>
              <a:tr h="17473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hr-HR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8. Primici od financijske imovine i zaduživanja</a:t>
                      </a:r>
                    </a:p>
                  </a:txBody>
                  <a:tcPr marL="6989" marR="6989" marT="698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335.000,00   </a:t>
                      </a:r>
                    </a:p>
                  </a:txBody>
                  <a:tcPr marL="6989" marR="6989" marT="698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6989" marR="6989" marT="698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5156788"/>
                  </a:ext>
                </a:extLst>
              </a:tr>
              <a:tr h="28656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5. Izdaci za financijsku imovinu i otplate zajmova</a:t>
                      </a:r>
                    </a:p>
                  </a:txBody>
                  <a:tcPr marL="6989" marR="6989" marT="698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73.200,00</a:t>
                      </a:r>
                    </a:p>
                  </a:txBody>
                  <a:tcPr marL="6989" marR="6989" marT="698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50.334,80</a:t>
                      </a:r>
                    </a:p>
                  </a:txBody>
                  <a:tcPr marL="6989" marR="6989" marT="698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3571686"/>
                  </a:ext>
                </a:extLst>
              </a:tr>
              <a:tr h="17473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hr-HR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Neto zaduživanje</a:t>
                      </a:r>
                    </a:p>
                  </a:txBody>
                  <a:tcPr marL="6989" marR="6989" marT="698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261.800,00</a:t>
                      </a:r>
                    </a:p>
                  </a:txBody>
                  <a:tcPr marL="6989" marR="6989" marT="698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-50.334,80</a:t>
                      </a:r>
                    </a:p>
                  </a:txBody>
                  <a:tcPr marL="6989" marR="6989" marT="698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1063886"/>
                  </a:ext>
                </a:extLst>
              </a:tr>
              <a:tr h="17473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hr-HR" sz="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VIŠAK/MANJAK+NETO FINANCIRANJE</a:t>
                      </a:r>
                    </a:p>
                  </a:txBody>
                  <a:tcPr marL="6989" marR="6989" marT="698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-162.958,19   </a:t>
                      </a:r>
                    </a:p>
                  </a:txBody>
                  <a:tcPr marL="6989" marR="6989" marT="698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84.908,15</a:t>
                      </a:r>
                    </a:p>
                  </a:txBody>
                  <a:tcPr marL="6989" marR="6989" marT="698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5026522"/>
                  </a:ext>
                </a:extLst>
              </a:tr>
              <a:tr h="17473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C. PRENESENI VIŠAK ILI PRENESENI MANJAK</a:t>
                      </a:r>
                    </a:p>
                  </a:txBody>
                  <a:tcPr marL="6989" marR="6989" marT="698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89" marR="6989" marT="698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endParaRPr lang="hr-H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89" marR="6989" marT="698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0184797"/>
                  </a:ext>
                </a:extLst>
              </a:tr>
              <a:tr h="17473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hr-HR" sz="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višak/manjak prihoda iz prethodne godine</a:t>
                      </a:r>
                    </a:p>
                  </a:txBody>
                  <a:tcPr marL="6989" marR="6989" marT="698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162.958,19   </a:t>
                      </a:r>
                    </a:p>
                  </a:txBody>
                  <a:tcPr marL="6989" marR="6989" marT="698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164.528,56</a:t>
                      </a:r>
                    </a:p>
                  </a:txBody>
                  <a:tcPr marL="6989" marR="6989" marT="698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2065543"/>
                  </a:ext>
                </a:extLst>
              </a:tr>
              <a:tr h="42635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hr-HR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VIŠAK/MANJAK+NETO FINANCIRANJE+RASPOLOŽIVA SREDSTVA IZ PRETHODNIH GODINA</a:t>
                      </a:r>
                    </a:p>
                  </a:txBody>
                  <a:tcPr marL="6989" marR="6989" marT="698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6989" marR="6989" marT="698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249.436,71</a:t>
                      </a:r>
                    </a:p>
                  </a:txBody>
                  <a:tcPr marL="6989" marR="6989" marT="698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6457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25754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59750" y="867762"/>
            <a:ext cx="6424295" cy="12567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64"/>
              </a:lnSpc>
              <a:spcBef>
                <a:spcPts val="100"/>
              </a:spcBef>
            </a:pPr>
            <a:r>
              <a:rPr lang="hr-HR" sz="1400" spc="-5" dirty="0">
                <a:latin typeface="Trebuchet MS"/>
                <a:cs typeface="Trebuchet MS"/>
              </a:rPr>
              <a:t>	    POLUGODIŠNJI IZVJEŠAJ O IZVRŠENJU PRORAČUNA </a:t>
            </a:r>
            <a:r>
              <a:rPr sz="1400" spc="-5" dirty="0">
                <a:latin typeface="Trebuchet MS"/>
                <a:cs typeface="Trebuchet MS"/>
              </a:rPr>
              <a:t> </a:t>
            </a:r>
            <a:r>
              <a:rPr lang="hr-HR" sz="1400" spc="-5" dirty="0">
                <a:latin typeface="Trebuchet MS"/>
                <a:cs typeface="Trebuchet MS"/>
              </a:rPr>
              <a:t>				</a:t>
            </a:r>
            <a:r>
              <a:rPr sz="1400" spc="-5" dirty="0">
                <a:latin typeface="Trebuchet MS"/>
                <a:cs typeface="Trebuchet MS"/>
              </a:rPr>
              <a:t>OPĆINE KUMROVEC ZA 202</a:t>
            </a:r>
            <a:r>
              <a:rPr lang="hr-HR" sz="1400" spc="-5" dirty="0">
                <a:latin typeface="Trebuchet MS"/>
                <a:cs typeface="Trebuchet MS"/>
              </a:rPr>
              <a:t>6</a:t>
            </a:r>
            <a:r>
              <a:rPr sz="1400" spc="-15" dirty="0">
                <a:latin typeface="Trebuchet MS"/>
                <a:cs typeface="Trebuchet MS"/>
              </a:rPr>
              <a:t> </a:t>
            </a:r>
            <a:r>
              <a:rPr sz="1400" spc="-5" dirty="0" err="1">
                <a:latin typeface="Trebuchet MS"/>
                <a:cs typeface="Trebuchet MS"/>
              </a:rPr>
              <a:t>godinu</a:t>
            </a:r>
            <a:r>
              <a:rPr lang="hr-HR" sz="1400" spc="-5" dirty="0">
                <a:latin typeface="Trebuchet MS"/>
                <a:cs typeface="Trebuchet MS"/>
              </a:rPr>
              <a:t> </a:t>
            </a:r>
          </a:p>
          <a:p>
            <a:pPr marL="12700">
              <a:lnSpc>
                <a:spcPts val="1664"/>
              </a:lnSpc>
              <a:spcBef>
                <a:spcPts val="100"/>
              </a:spcBef>
            </a:pPr>
            <a:r>
              <a:rPr lang="hr-HR" sz="1400" spc="-5" dirty="0">
                <a:latin typeface="Trebuchet MS"/>
                <a:cs typeface="Trebuchet MS"/>
              </a:rPr>
              <a:t>	</a:t>
            </a:r>
          </a:p>
          <a:p>
            <a:pPr marL="12700">
              <a:lnSpc>
                <a:spcPts val="1664"/>
              </a:lnSpc>
            </a:pPr>
            <a:r>
              <a:rPr sz="1400" b="1" spc="-5" dirty="0" err="1">
                <a:latin typeface="Trebuchet MS"/>
                <a:cs typeface="Trebuchet MS"/>
              </a:rPr>
              <a:t>Proračunski</a:t>
            </a:r>
            <a:r>
              <a:rPr sz="1400" b="1" spc="-5" dirty="0">
                <a:latin typeface="Trebuchet MS"/>
                <a:cs typeface="Trebuchet MS"/>
              </a:rPr>
              <a:t> prihodi </a:t>
            </a:r>
            <a:r>
              <a:rPr sz="1400" b="1" dirty="0" err="1">
                <a:latin typeface="Trebuchet MS"/>
                <a:cs typeface="Trebuchet MS"/>
              </a:rPr>
              <a:t>i</a:t>
            </a:r>
            <a:r>
              <a:rPr sz="1400" b="1" spc="-10" dirty="0">
                <a:latin typeface="Trebuchet MS"/>
                <a:cs typeface="Trebuchet MS"/>
              </a:rPr>
              <a:t> </a:t>
            </a:r>
            <a:r>
              <a:rPr sz="1400" b="1" spc="-5" dirty="0" err="1">
                <a:latin typeface="Trebuchet MS"/>
                <a:cs typeface="Trebuchet MS"/>
              </a:rPr>
              <a:t>primici</a:t>
            </a:r>
            <a:endParaRPr sz="1450" b="1" dirty="0">
              <a:latin typeface="Times New Roman"/>
              <a:cs typeface="Times New Roman"/>
            </a:endParaRPr>
          </a:p>
          <a:p>
            <a:pPr marL="12700" marR="5080">
              <a:lnSpc>
                <a:spcPts val="1430"/>
              </a:lnSpc>
            </a:pPr>
            <a:r>
              <a:rPr sz="1200" spc="-5" dirty="0">
                <a:latin typeface="Trebuchet MS"/>
                <a:cs typeface="Trebuchet MS"/>
              </a:rPr>
              <a:t>Ukupno planirani </a:t>
            </a:r>
            <a:r>
              <a:rPr sz="1200" spc="-5" dirty="0" err="1">
                <a:latin typeface="Trebuchet MS"/>
                <a:cs typeface="Trebuchet MS"/>
              </a:rPr>
              <a:t>prihodi</a:t>
            </a:r>
            <a:r>
              <a:rPr sz="1200" spc="-5" dirty="0">
                <a:latin typeface="Trebuchet MS"/>
                <a:cs typeface="Trebuchet MS"/>
              </a:rPr>
              <a:t> </a:t>
            </a:r>
            <a:r>
              <a:rPr lang="hr-HR" sz="1200" spc="-5" dirty="0">
                <a:latin typeface="Trebuchet MS"/>
                <a:cs typeface="Trebuchet MS"/>
              </a:rPr>
              <a:t>i primici </a:t>
            </a:r>
            <a:r>
              <a:rPr sz="1200" spc="-5" dirty="0">
                <a:latin typeface="Trebuchet MS"/>
                <a:cs typeface="Trebuchet MS"/>
              </a:rPr>
              <a:t>za 202</a:t>
            </a:r>
            <a:r>
              <a:rPr lang="hr-HR" sz="1200" spc="-5" dirty="0">
                <a:latin typeface="Trebuchet MS"/>
                <a:cs typeface="Trebuchet MS"/>
              </a:rPr>
              <a:t>6</a:t>
            </a:r>
            <a:r>
              <a:rPr sz="1200" spc="-5" dirty="0">
                <a:latin typeface="Trebuchet MS"/>
                <a:cs typeface="Trebuchet MS"/>
              </a:rPr>
              <a:t>. godinu </a:t>
            </a:r>
            <a:r>
              <a:rPr sz="1200" spc="-5" dirty="0" err="1">
                <a:latin typeface="Trebuchet MS"/>
                <a:cs typeface="Trebuchet MS"/>
              </a:rPr>
              <a:t>iznose</a:t>
            </a:r>
            <a:r>
              <a:rPr sz="1200" spc="-5" dirty="0">
                <a:latin typeface="Trebuchet MS"/>
                <a:cs typeface="Trebuchet MS"/>
              </a:rPr>
              <a:t> </a:t>
            </a:r>
            <a:r>
              <a:rPr lang="hr-HR" sz="1200" spc="-5" dirty="0">
                <a:latin typeface="Trebuchet MS"/>
                <a:cs typeface="Trebuchet MS"/>
              </a:rPr>
              <a:t>3,088.677,71 eura, u prvih 6 mjeseci ostvareni su u iznosu 915.464,50 eura</a:t>
            </a:r>
            <a:r>
              <a:rPr sz="1200" spc="-5" dirty="0">
                <a:latin typeface="Trebuchet MS"/>
                <a:cs typeface="Trebuchet MS"/>
              </a:rPr>
              <a:t> </a:t>
            </a:r>
            <a:r>
              <a:rPr sz="1200" dirty="0">
                <a:latin typeface="Trebuchet MS"/>
                <a:cs typeface="Trebuchet MS"/>
              </a:rPr>
              <a:t>i </a:t>
            </a:r>
            <a:r>
              <a:rPr sz="1200" spc="-5" dirty="0">
                <a:latin typeface="Trebuchet MS"/>
                <a:cs typeface="Trebuchet MS"/>
              </a:rPr>
              <a:t>prikazani su </a:t>
            </a:r>
            <a:r>
              <a:rPr sz="1200" dirty="0">
                <a:latin typeface="Trebuchet MS"/>
                <a:cs typeface="Trebuchet MS"/>
              </a:rPr>
              <a:t>u </a:t>
            </a:r>
            <a:r>
              <a:rPr sz="1200" spc="-5" dirty="0">
                <a:latin typeface="Trebuchet MS"/>
                <a:cs typeface="Trebuchet MS"/>
              </a:rPr>
              <a:t>sljedećoj  </a:t>
            </a:r>
            <a:r>
              <a:rPr sz="1200" spc="-5" dirty="0" err="1">
                <a:latin typeface="Trebuchet MS"/>
                <a:cs typeface="Trebuchet MS"/>
              </a:rPr>
              <a:t>strukturi</a:t>
            </a:r>
            <a:r>
              <a:rPr sz="1200" spc="-5" dirty="0">
                <a:latin typeface="Trebuchet MS"/>
                <a:cs typeface="Trebuchet MS"/>
              </a:rPr>
              <a:t>:</a:t>
            </a:r>
            <a:endParaRPr sz="1200" dirty="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913625" y="5807575"/>
            <a:ext cx="708399" cy="8500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Tablica 6">
            <a:extLst>
              <a:ext uri="{FF2B5EF4-FFF2-40B4-BE49-F238E27FC236}">
                <a16:creationId xmlns:a16="http://schemas.microsoft.com/office/drawing/2014/main" id="{2BE66AF1-2455-4B48-812A-4794B98E5D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9510652"/>
              </p:ext>
            </p:extLst>
          </p:nvPr>
        </p:nvGraphicFramePr>
        <p:xfrm>
          <a:off x="769250" y="2438400"/>
          <a:ext cx="381000" cy="1320165"/>
        </p:xfrm>
        <a:graphic>
          <a:graphicData uri="http://schemas.openxmlformats.org/drawingml/2006/table">
            <a:tbl>
              <a:tblPr/>
              <a:tblGrid>
                <a:gridCol w="381000">
                  <a:extLst>
                    <a:ext uri="{9D8B030D-6E8A-4147-A177-3AD203B41FA5}">
                      <a16:colId xmlns:a16="http://schemas.microsoft.com/office/drawing/2014/main" val="2119467728"/>
                    </a:ext>
                  </a:extLst>
                </a:gridCol>
              </a:tblGrid>
              <a:tr h="126748">
                <a:tc>
                  <a:txBody>
                    <a:bodyPr/>
                    <a:lstStyle/>
                    <a:p>
                      <a:pPr algn="r" fontAlgn="b"/>
                      <a:endParaRPr lang="hr-H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7103074"/>
                  </a:ext>
                </a:extLst>
              </a:tr>
              <a:tr h="126623">
                <a:tc>
                  <a:txBody>
                    <a:bodyPr/>
                    <a:lstStyle/>
                    <a:p>
                      <a:pPr algn="r" fontAlgn="b"/>
                      <a:endParaRPr lang="hr-H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3770346"/>
                  </a:ext>
                </a:extLst>
              </a:tr>
              <a:tr h="126623">
                <a:tc>
                  <a:txBody>
                    <a:bodyPr/>
                    <a:lstStyle/>
                    <a:p>
                      <a:pPr algn="r" fontAlgn="b"/>
                      <a:endParaRPr lang="hr-H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1697198"/>
                  </a:ext>
                </a:extLst>
              </a:tr>
              <a:tr h="112789">
                <a:tc>
                  <a:txBody>
                    <a:bodyPr/>
                    <a:lstStyle/>
                    <a:p>
                      <a:pPr algn="r" fontAlgn="b"/>
                      <a:endParaRPr lang="hr-H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1322726"/>
                  </a:ext>
                </a:extLst>
              </a:tr>
              <a:tr h="126623">
                <a:tc>
                  <a:txBody>
                    <a:bodyPr/>
                    <a:lstStyle/>
                    <a:p>
                      <a:pPr algn="r" fontAlgn="b"/>
                      <a:endParaRPr lang="hr-H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7052387"/>
                  </a:ext>
                </a:extLst>
              </a:tr>
              <a:tr h="126623">
                <a:tc>
                  <a:txBody>
                    <a:bodyPr/>
                    <a:lstStyle/>
                    <a:p>
                      <a:pPr algn="r" fontAlgn="b"/>
                      <a:endParaRPr lang="hr-H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1794682"/>
                  </a:ext>
                </a:extLst>
              </a:tr>
              <a:tr h="120292">
                <a:tc>
                  <a:txBody>
                    <a:bodyPr/>
                    <a:lstStyle/>
                    <a:p>
                      <a:pPr algn="r" fontAlgn="b"/>
                      <a:endParaRPr lang="hr-H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7967405"/>
                  </a:ext>
                </a:extLst>
              </a:tr>
              <a:tr h="119244">
                <a:tc>
                  <a:txBody>
                    <a:bodyPr/>
                    <a:lstStyle/>
                    <a:p>
                      <a:pPr algn="r" fontAlgn="b"/>
                      <a:endParaRPr lang="hr-H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239399"/>
                  </a:ext>
                </a:extLst>
              </a:tr>
              <a:tr h="98013">
                <a:tc>
                  <a:txBody>
                    <a:bodyPr/>
                    <a:lstStyle/>
                    <a:p>
                      <a:pPr algn="r" fontAlgn="b"/>
                      <a:endParaRPr lang="hr-HR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4489820"/>
                  </a:ext>
                </a:extLst>
              </a:tr>
            </a:tbl>
          </a:graphicData>
        </a:graphic>
      </p:graphicFrame>
      <p:graphicFrame>
        <p:nvGraphicFramePr>
          <p:cNvPr id="3" name="Tablica 2">
            <a:extLst>
              <a:ext uri="{FF2B5EF4-FFF2-40B4-BE49-F238E27FC236}">
                <a16:creationId xmlns:a16="http://schemas.microsoft.com/office/drawing/2014/main" id="{627614E9-D62B-82BD-068F-E8AB59A385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4870611"/>
              </p:ext>
            </p:extLst>
          </p:nvPr>
        </p:nvGraphicFramePr>
        <p:xfrm>
          <a:off x="1371600" y="2286000"/>
          <a:ext cx="5715001" cy="24112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33245">
                  <a:extLst>
                    <a:ext uri="{9D8B030D-6E8A-4147-A177-3AD203B41FA5}">
                      <a16:colId xmlns:a16="http://schemas.microsoft.com/office/drawing/2014/main" val="1738180401"/>
                    </a:ext>
                  </a:extLst>
                </a:gridCol>
                <a:gridCol w="1580745">
                  <a:extLst>
                    <a:ext uri="{9D8B030D-6E8A-4147-A177-3AD203B41FA5}">
                      <a16:colId xmlns:a16="http://schemas.microsoft.com/office/drawing/2014/main" val="3188822556"/>
                    </a:ext>
                  </a:extLst>
                </a:gridCol>
                <a:gridCol w="1601011">
                  <a:extLst>
                    <a:ext uri="{9D8B030D-6E8A-4147-A177-3AD203B41FA5}">
                      <a16:colId xmlns:a16="http://schemas.microsoft.com/office/drawing/2014/main" val="2111380509"/>
                    </a:ext>
                  </a:extLst>
                </a:gridCol>
              </a:tblGrid>
              <a:tr h="2107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r-HR" sz="900" b="1" u="none" strike="noStrike" dirty="0">
                          <a:effectLst/>
                        </a:rPr>
                        <a:t>PRIHODI I PRIMICI</a:t>
                      </a:r>
                      <a:endParaRPr lang="hr-HR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1" u="none" strike="noStrike" dirty="0">
                          <a:effectLst/>
                        </a:rPr>
                        <a:t> PLAN 2026 U EUR</a:t>
                      </a:r>
                      <a:endParaRPr lang="hr-HR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1" u="none" strike="noStrike" dirty="0">
                          <a:effectLst/>
                        </a:rPr>
                        <a:t>IZVRŠENJE 1-6 2026</a:t>
                      </a:r>
                      <a:endParaRPr lang="hr-HR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3924456"/>
                  </a:ext>
                </a:extLst>
              </a:tr>
              <a:tr h="210799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-PL" sz="900" u="none" strike="noStrike">
                          <a:effectLst/>
                        </a:rPr>
                        <a:t>1. 61 Prihodi od poreza:                                             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u="none" strike="noStrike">
                          <a:effectLst/>
                        </a:rPr>
                        <a:t>956.337,71</a:t>
                      </a:r>
                      <a:endParaRPr lang="hr-H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u="none" strike="noStrike">
                          <a:effectLst/>
                        </a:rPr>
                        <a:t>333.084,62</a:t>
                      </a:r>
                      <a:endParaRPr lang="hr-H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830968579"/>
                  </a:ext>
                </a:extLst>
              </a:tr>
              <a:tr h="328731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hr-HR" sz="900" u="none" strike="noStrike" dirty="0">
                          <a:effectLst/>
                        </a:rPr>
                        <a:t>2. 63 Prihodi od pomoći iz inozemstva i od subjekata unutar proračuna    </a:t>
                      </a:r>
                      <a:endParaRPr lang="hr-H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u="none" strike="noStrike" dirty="0">
                          <a:effectLst/>
                        </a:rPr>
                        <a:t>            1.474.314,00    </a:t>
                      </a:r>
                      <a:endParaRPr lang="hr-H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u="none" strike="noStrike">
                          <a:effectLst/>
                        </a:rPr>
                        <a:t>                453.094,78    </a:t>
                      </a:r>
                      <a:endParaRPr lang="hr-H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652139316"/>
                  </a:ext>
                </a:extLst>
              </a:tr>
              <a:tr h="210799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hr-HR" sz="900" u="none" strike="noStrike">
                          <a:effectLst/>
                        </a:rPr>
                        <a:t>3. 64 Prihodi od imovine:                                                             </a:t>
                      </a:r>
                      <a:endParaRPr lang="hr-H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u="none" strike="noStrike">
                          <a:effectLst/>
                        </a:rPr>
                        <a:t>11.702,00</a:t>
                      </a:r>
                      <a:endParaRPr lang="hr-H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u="none" strike="noStrike">
                          <a:effectLst/>
                        </a:rPr>
                        <a:t>7.073,67</a:t>
                      </a:r>
                      <a:endParaRPr lang="hr-H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8943481"/>
                  </a:ext>
                </a:extLst>
              </a:tr>
              <a:tr h="16436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-PL" sz="900" u="none" strike="noStrike" dirty="0">
                          <a:effectLst/>
                        </a:rPr>
                        <a:t>4. 65 Prihodi od upravnih i administrativnih pristojbi  </a:t>
                      </a:r>
                      <a:endParaRPr lang="pl-PL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u="none" strike="noStrike">
                          <a:effectLst/>
                        </a:rPr>
                        <a:t>252.324,00</a:t>
                      </a:r>
                      <a:endParaRPr lang="hr-H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u="none" strike="noStrike">
                          <a:effectLst/>
                        </a:rPr>
                        <a:t>114.689,43</a:t>
                      </a:r>
                      <a:endParaRPr lang="hr-H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163440698"/>
                  </a:ext>
                </a:extLst>
              </a:tr>
              <a:tr h="300131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-PL" sz="900" u="none" strike="noStrike" dirty="0">
                          <a:effectLst/>
                        </a:rPr>
                        <a:t>5. 66 Prihodi od prodaje proizvoda, te pruženih usluga, donacija :     </a:t>
                      </a:r>
                      <a:endParaRPr lang="pl-PL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u="none" strike="noStrike">
                          <a:effectLst/>
                        </a:rPr>
                        <a:t>14.700,00</a:t>
                      </a:r>
                      <a:endParaRPr lang="hr-H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u="none" strike="noStrike">
                          <a:effectLst/>
                        </a:rPr>
                        <a:t>7.522,00</a:t>
                      </a:r>
                      <a:endParaRPr lang="hr-H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034722779"/>
                  </a:ext>
                </a:extLst>
              </a:tr>
              <a:tr h="174576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-PL" sz="900" u="none" strike="noStrike" dirty="0">
                          <a:effectLst/>
                        </a:rPr>
                        <a:t>6. 68 Prihodi od kazni :           </a:t>
                      </a:r>
                      <a:endParaRPr lang="pl-PL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u="none" strike="noStrike">
                          <a:effectLst/>
                        </a:rPr>
                        <a:t>4.000,00</a:t>
                      </a:r>
                      <a:endParaRPr lang="hr-H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u="none" strike="noStrike">
                          <a:effectLst/>
                        </a:rPr>
                        <a:t>0,00</a:t>
                      </a:r>
                      <a:endParaRPr lang="hr-H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718678963"/>
                  </a:ext>
                </a:extLst>
              </a:tr>
              <a:tr h="16436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-PL" sz="900" u="none" strike="noStrike" dirty="0">
                          <a:effectLst/>
                        </a:rPr>
                        <a:t>7. 72 Prihodi od prodaje proiz.dug.imovine                                </a:t>
                      </a:r>
                      <a:endParaRPr lang="pl-PL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u="none" strike="noStrike">
                          <a:effectLst/>
                        </a:rPr>
                        <a:t>40.300,00</a:t>
                      </a:r>
                      <a:endParaRPr lang="hr-H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u="none" strike="noStrike">
                          <a:effectLst/>
                        </a:rPr>
                        <a:t>0,00</a:t>
                      </a:r>
                      <a:endParaRPr lang="hr-H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283086552"/>
                  </a:ext>
                </a:extLst>
              </a:tr>
              <a:tr h="225099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it-IT" sz="900" u="none" strike="noStrike">
                          <a:effectLst/>
                        </a:rPr>
                        <a:t>8. 81. Primljeni povrati glavnica danih zajmova</a:t>
                      </a:r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u="none" strike="noStrike">
                          <a:effectLst/>
                        </a:rPr>
                        <a:t>25.000,00</a:t>
                      </a:r>
                      <a:endParaRPr lang="hr-H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u="none" strike="noStrike">
                          <a:effectLst/>
                        </a:rPr>
                        <a:t>0,00</a:t>
                      </a:r>
                      <a:endParaRPr lang="hr-H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643514877"/>
                  </a:ext>
                </a:extLst>
              </a:tr>
              <a:tr h="210799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-PL" sz="900" u="none" strike="noStrike">
                          <a:effectLst/>
                        </a:rPr>
                        <a:t>9. 84 Primici od zaduživanja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u="none" strike="noStrike">
                          <a:effectLst/>
                        </a:rPr>
                        <a:t>310.000,00</a:t>
                      </a:r>
                      <a:endParaRPr lang="hr-H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u="none" strike="noStrike">
                          <a:effectLst/>
                        </a:rPr>
                        <a:t>0,00</a:t>
                      </a:r>
                      <a:endParaRPr lang="hr-H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244095808"/>
                  </a:ext>
                </a:extLst>
              </a:tr>
              <a:tr h="210799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hr-HR" sz="900" b="1" u="none" strike="noStrike" dirty="0">
                          <a:effectLst/>
                        </a:rPr>
                        <a:t>UKUPNO:</a:t>
                      </a:r>
                      <a:endParaRPr lang="hr-HR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1" u="none" strike="noStrike" dirty="0">
                          <a:effectLst/>
                        </a:rPr>
                        <a:t>3.088.677,71</a:t>
                      </a:r>
                      <a:endParaRPr lang="hr-HR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1" u="none" strike="noStrike" dirty="0">
                          <a:effectLst/>
                        </a:rPr>
                        <a:t>915.464,50</a:t>
                      </a:r>
                      <a:endParaRPr lang="hr-HR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99949804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58874" y="600350"/>
            <a:ext cx="7146925" cy="976613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sz="1400" b="1" spc="-5" dirty="0">
                <a:solidFill>
                  <a:srgbClr val="3E3E3E"/>
                </a:solidFill>
                <a:latin typeface="Trebuchet MS"/>
                <a:cs typeface="Trebuchet MS"/>
              </a:rPr>
              <a:t>Proračunski rashodi </a:t>
            </a:r>
            <a:r>
              <a:rPr sz="1400" b="1" dirty="0" err="1">
                <a:solidFill>
                  <a:srgbClr val="3E3E3E"/>
                </a:solidFill>
                <a:latin typeface="Trebuchet MS"/>
                <a:cs typeface="Trebuchet MS"/>
              </a:rPr>
              <a:t>i</a:t>
            </a:r>
            <a:r>
              <a:rPr sz="1400" b="1" spc="-10" dirty="0">
                <a:solidFill>
                  <a:srgbClr val="3E3E3E"/>
                </a:solidFill>
                <a:latin typeface="Trebuchet MS"/>
                <a:cs typeface="Trebuchet MS"/>
              </a:rPr>
              <a:t> </a:t>
            </a:r>
            <a:r>
              <a:rPr sz="1400" b="1" spc="-5" dirty="0" err="1">
                <a:solidFill>
                  <a:srgbClr val="3E3E3E"/>
                </a:solidFill>
                <a:latin typeface="Trebuchet MS"/>
                <a:cs typeface="Trebuchet MS"/>
              </a:rPr>
              <a:t>izdaci</a:t>
            </a:r>
            <a:endParaRPr sz="1400" dirty="0">
              <a:latin typeface="Trebuchet MS"/>
              <a:cs typeface="Trebuchet MS"/>
            </a:endParaRPr>
          </a:p>
          <a:p>
            <a:pPr marL="12700" marR="5080">
              <a:lnSpc>
                <a:spcPts val="1800"/>
              </a:lnSpc>
              <a:spcBef>
                <a:spcPts val="115"/>
              </a:spcBef>
            </a:pPr>
            <a:r>
              <a:rPr sz="1200" spc="-5" dirty="0" err="1">
                <a:latin typeface="Trebuchet MS"/>
                <a:cs typeface="Trebuchet MS"/>
              </a:rPr>
              <a:t>Ukupno</a:t>
            </a:r>
            <a:r>
              <a:rPr sz="1200" spc="-5" dirty="0">
                <a:latin typeface="Trebuchet MS"/>
                <a:cs typeface="Trebuchet MS"/>
              </a:rPr>
              <a:t> planirani rashodi </a:t>
            </a:r>
            <a:r>
              <a:rPr sz="1200" dirty="0">
                <a:latin typeface="Trebuchet MS"/>
                <a:cs typeface="Trebuchet MS"/>
              </a:rPr>
              <a:t>i </a:t>
            </a:r>
            <a:r>
              <a:rPr sz="1200" spc="-5" dirty="0">
                <a:latin typeface="Trebuchet MS"/>
                <a:cs typeface="Trebuchet MS"/>
              </a:rPr>
              <a:t>izdaci Općine Kumrovec za 202</a:t>
            </a:r>
            <a:r>
              <a:rPr lang="hr-HR" sz="1200" spc="-5" dirty="0">
                <a:latin typeface="Trebuchet MS"/>
                <a:cs typeface="Trebuchet MS"/>
              </a:rPr>
              <a:t>6</a:t>
            </a:r>
            <a:r>
              <a:rPr sz="1200" spc="-5" dirty="0">
                <a:latin typeface="Trebuchet MS"/>
                <a:cs typeface="Trebuchet MS"/>
              </a:rPr>
              <a:t>. godinu </a:t>
            </a:r>
            <a:r>
              <a:rPr sz="1200" spc="-5" dirty="0" err="1">
                <a:latin typeface="Trebuchet MS"/>
                <a:cs typeface="Trebuchet MS"/>
              </a:rPr>
              <a:t>iznose</a:t>
            </a:r>
            <a:r>
              <a:rPr sz="1200" spc="-5" dirty="0">
                <a:latin typeface="Trebuchet MS"/>
                <a:cs typeface="Trebuchet MS"/>
              </a:rPr>
              <a:t>  </a:t>
            </a:r>
            <a:r>
              <a:rPr lang="hr-HR" sz="1200" spc="-5" dirty="0">
                <a:latin typeface="Trebuchet MS"/>
                <a:cs typeface="Trebuchet MS"/>
              </a:rPr>
              <a:t>3,251.635,90</a:t>
            </a:r>
            <a:r>
              <a:rPr sz="1200" spc="-5" dirty="0">
                <a:latin typeface="Trebuchet MS"/>
                <a:cs typeface="Trebuchet MS"/>
              </a:rPr>
              <a:t> </a:t>
            </a:r>
            <a:r>
              <a:rPr lang="hr-HR" sz="1200" spc="-5" dirty="0">
                <a:latin typeface="Trebuchet MS"/>
                <a:cs typeface="Trebuchet MS"/>
              </a:rPr>
              <a:t>EUR, u prvih šest mjeseci ostvareni su u iznosu 830.556,35 eura</a:t>
            </a:r>
            <a:r>
              <a:rPr sz="1200" spc="-5" dirty="0">
                <a:latin typeface="Trebuchet MS"/>
                <a:cs typeface="Trebuchet MS"/>
              </a:rPr>
              <a:t> </a:t>
            </a:r>
            <a:r>
              <a:rPr sz="1200" dirty="0">
                <a:latin typeface="Trebuchet MS"/>
                <a:cs typeface="Trebuchet MS"/>
              </a:rPr>
              <a:t>i </a:t>
            </a:r>
            <a:r>
              <a:rPr sz="1200" spc="-5" dirty="0">
                <a:latin typeface="Trebuchet MS"/>
                <a:cs typeface="Trebuchet MS"/>
              </a:rPr>
              <a:t>prikazani su </a:t>
            </a:r>
            <a:r>
              <a:rPr sz="1200" dirty="0">
                <a:latin typeface="Trebuchet MS"/>
                <a:cs typeface="Trebuchet MS"/>
              </a:rPr>
              <a:t>u </a:t>
            </a:r>
            <a:r>
              <a:rPr sz="1200" spc="-5" dirty="0">
                <a:latin typeface="Trebuchet MS"/>
                <a:cs typeface="Trebuchet MS"/>
              </a:rPr>
              <a:t>sljedećoj</a:t>
            </a:r>
            <a:r>
              <a:rPr sz="1200" spc="-30" dirty="0">
                <a:latin typeface="Trebuchet MS"/>
                <a:cs typeface="Trebuchet MS"/>
              </a:rPr>
              <a:t> </a:t>
            </a:r>
            <a:r>
              <a:rPr sz="1200" spc="-5" dirty="0" err="1">
                <a:latin typeface="Trebuchet MS"/>
                <a:cs typeface="Trebuchet MS"/>
              </a:rPr>
              <a:t>strukturi</a:t>
            </a:r>
            <a:r>
              <a:rPr sz="1200" spc="-5" dirty="0">
                <a:latin typeface="Trebuchet MS"/>
                <a:cs typeface="Trebuchet MS"/>
              </a:rPr>
              <a:t>:</a:t>
            </a:r>
            <a:endParaRPr lang="hr-HR" sz="1200" spc="-5" dirty="0">
              <a:latin typeface="Trebuchet MS"/>
              <a:cs typeface="Trebuchet MS"/>
            </a:endParaRPr>
          </a:p>
          <a:p>
            <a:pPr marL="12700" marR="5080">
              <a:lnSpc>
                <a:spcPts val="1800"/>
              </a:lnSpc>
              <a:spcBef>
                <a:spcPts val="115"/>
              </a:spcBef>
            </a:pPr>
            <a:endParaRPr lang="hr-HR" sz="1200" spc="-5" dirty="0">
              <a:latin typeface="Trebuchet MS"/>
              <a:cs typeface="Trebuchet M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913625" y="5807575"/>
            <a:ext cx="708399" cy="8500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" name="Tablica 2">
            <a:extLst>
              <a:ext uri="{FF2B5EF4-FFF2-40B4-BE49-F238E27FC236}">
                <a16:creationId xmlns:a16="http://schemas.microsoft.com/office/drawing/2014/main" id="{110A5BDC-9B8B-4091-BFCE-0E00B6D89C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1937147"/>
              </p:ext>
            </p:extLst>
          </p:nvPr>
        </p:nvGraphicFramePr>
        <p:xfrm>
          <a:off x="1570036" y="1597772"/>
          <a:ext cx="6202364" cy="2062971"/>
        </p:xfrm>
        <a:graphic>
          <a:graphicData uri="http://schemas.openxmlformats.org/drawingml/2006/table">
            <a:tbl>
              <a:tblPr/>
              <a:tblGrid>
                <a:gridCol w="3581400">
                  <a:extLst>
                    <a:ext uri="{9D8B030D-6E8A-4147-A177-3AD203B41FA5}">
                      <a16:colId xmlns:a16="http://schemas.microsoft.com/office/drawing/2014/main" val="3161378630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3000934915"/>
                    </a:ext>
                  </a:extLst>
                </a:gridCol>
                <a:gridCol w="1401764">
                  <a:extLst>
                    <a:ext uri="{9D8B030D-6E8A-4147-A177-3AD203B41FA5}">
                      <a16:colId xmlns:a16="http://schemas.microsoft.com/office/drawing/2014/main" val="2766680882"/>
                    </a:ext>
                  </a:extLst>
                </a:gridCol>
              </a:tblGrid>
              <a:tr h="18758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RASHODI I IZDACI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PLAN 2026 u EUR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IZVRŠENJE 1-6 2026 U EUR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7331667"/>
                  </a:ext>
                </a:extLst>
              </a:tr>
              <a:tr h="19341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1. Rashodi za zaposlene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447.000,00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197.949,40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918799"/>
                  </a:ext>
                </a:extLst>
              </a:tr>
              <a:tr h="18758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2. Materijalni rashodi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619.109,00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271.571,97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259762"/>
                  </a:ext>
                </a:extLst>
              </a:tr>
              <a:tr h="15100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3. Financijski rashodi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12.601,00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6.715,22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3751716"/>
                  </a:ext>
                </a:extLst>
              </a:tr>
              <a:tr h="18758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4. Subvencije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39.700,00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15.464,50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9841137"/>
                  </a:ext>
                </a:extLst>
              </a:tr>
              <a:tr h="18758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5. Pomoći dane u inozemstvo i unutar općeg proračuna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242.500,00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98.875,51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2855066"/>
                  </a:ext>
                </a:extLst>
              </a:tr>
              <a:tr h="18758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6. Naknade građanima i kućanstvima na temelju osiguranja i druge naknade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81.750,00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28.050,86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4231047"/>
                  </a:ext>
                </a:extLst>
              </a:tr>
              <a:tr h="18758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7. Rashodi za donacije, kazne, naknade šteta i kapitalne pomoći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121.200,00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38.656,65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0413159"/>
                  </a:ext>
                </a:extLst>
              </a:tr>
              <a:tr h="18758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8. Rashodi za nabavu nefinancijske imovine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1.614.575,90  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122.937,44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2965500"/>
                  </a:ext>
                </a:extLst>
              </a:tr>
              <a:tr h="21784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9. Izdaci za financijsku imovinu i otplate zajmova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73.200,00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50.334,80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9176731"/>
                  </a:ext>
                </a:extLst>
              </a:tr>
              <a:tr h="18758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r-HR" sz="800" b="1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UKUPNO :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3.251.635,90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830.556,35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584406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-13316"/>
            <a:ext cx="9143999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17624" y="443881"/>
            <a:ext cx="26168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000000"/>
                </a:solidFill>
              </a:rPr>
              <a:t>2. Poseban dio</a:t>
            </a:r>
            <a:r>
              <a:rPr sz="1800" spc="-85" dirty="0">
                <a:solidFill>
                  <a:srgbClr val="000000"/>
                </a:solidFill>
              </a:rPr>
              <a:t> </a:t>
            </a:r>
            <a:r>
              <a:rPr sz="1800" spc="-5" dirty="0">
                <a:solidFill>
                  <a:srgbClr val="000000"/>
                </a:solidFill>
              </a:rPr>
              <a:t>Proračuna</a:t>
            </a:r>
            <a:endParaRPr sz="1800" dirty="0"/>
          </a:p>
        </p:txBody>
      </p:sp>
      <p:sp>
        <p:nvSpPr>
          <p:cNvPr id="4" name="object 4"/>
          <p:cNvSpPr txBox="1"/>
          <p:nvPr/>
        </p:nvSpPr>
        <p:spPr>
          <a:xfrm>
            <a:off x="817624" y="931688"/>
            <a:ext cx="7287895" cy="1747979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1650"/>
              </a:lnSpc>
              <a:spcBef>
                <a:spcPts val="180"/>
              </a:spcBef>
            </a:pPr>
            <a:r>
              <a:rPr lang="hr-HR" sz="1200" spc="-5" dirty="0">
                <a:latin typeface="Trebuchet MS"/>
                <a:cs typeface="Trebuchet MS"/>
              </a:rPr>
              <a:t>U posebnom dijelu proračuna iskazani su rashodi/izdaci po organizacijskoj klasifikaciji, izvorima financiranja i ekonomskoj klasifikaciji na razini skupine, raspoređenih u programe koji se sastoje od aktivnosti i projekata</a:t>
            </a:r>
            <a:r>
              <a:rPr sz="1200" spc="-5" dirty="0">
                <a:latin typeface="Trebuchet MS"/>
                <a:cs typeface="Trebuchet MS"/>
              </a:rPr>
              <a:t>.</a:t>
            </a:r>
            <a:endParaRPr sz="1200" dirty="0">
              <a:latin typeface="Trebuchet MS"/>
              <a:cs typeface="Trebuchet MS"/>
            </a:endParaRPr>
          </a:p>
          <a:p>
            <a:pPr marL="12700" marR="228600" algn="just">
              <a:lnSpc>
                <a:spcPts val="1650"/>
              </a:lnSpc>
            </a:pPr>
            <a:r>
              <a:rPr sz="1200" spc="-5" dirty="0" err="1">
                <a:latin typeface="Trebuchet MS"/>
                <a:cs typeface="Trebuchet MS"/>
              </a:rPr>
              <a:t>Proračunski</a:t>
            </a:r>
            <a:r>
              <a:rPr sz="1200" spc="-5" dirty="0">
                <a:latin typeface="Trebuchet MS"/>
                <a:cs typeface="Trebuchet MS"/>
              </a:rPr>
              <a:t> korisnici: Proračunski korisnici su ustanove, tijela javne vlasti kojima je JLS  osnivač ili suosnivač. Financiranje proračunskih korisnika je većim dijelom iz proračuna  svog/svojih osnivača ili suosnivača. Proračunski korisnik Općine Kumrovec je Dječji vrtić  “</a:t>
            </a:r>
            <a:r>
              <a:rPr sz="1200" spc="-5" dirty="0" err="1">
                <a:latin typeface="Trebuchet MS"/>
                <a:cs typeface="Trebuchet MS"/>
              </a:rPr>
              <a:t>Jaglac</a:t>
            </a:r>
            <a:r>
              <a:rPr sz="1200" spc="-5" dirty="0">
                <a:latin typeface="Trebuchet MS"/>
                <a:cs typeface="Trebuchet MS"/>
              </a:rPr>
              <a:t>”.</a:t>
            </a:r>
            <a:endParaRPr lang="hr-HR" sz="1200" spc="-5" dirty="0">
              <a:latin typeface="Trebuchet MS"/>
              <a:cs typeface="Trebuchet MS"/>
            </a:endParaRPr>
          </a:p>
          <a:p>
            <a:pPr marL="12700" marR="228600" algn="just">
              <a:lnSpc>
                <a:spcPts val="1650"/>
              </a:lnSpc>
            </a:pPr>
            <a:endParaRPr lang="hr-HR" sz="1200" spc="-5" dirty="0">
              <a:latin typeface="Trebuchet MS"/>
              <a:cs typeface="Trebuchet MS"/>
            </a:endParaRPr>
          </a:p>
          <a:p>
            <a:pPr marL="12700" marR="228600" algn="just">
              <a:lnSpc>
                <a:spcPts val="1650"/>
              </a:lnSpc>
            </a:pPr>
            <a:r>
              <a:rPr lang="hr-HR" sz="1200" spc="-5" dirty="0">
                <a:latin typeface="Trebuchet MS"/>
                <a:cs typeface="Trebuchet MS"/>
              </a:rPr>
              <a:t>Rashodi i izdaci u posebnom dijelu proračuna raspoređeni su :</a:t>
            </a:r>
            <a:endParaRPr sz="1200" dirty="0">
              <a:latin typeface="Trebuchet MS"/>
              <a:cs typeface="Trebuchet M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913625" y="5807575"/>
            <a:ext cx="708399" cy="8500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" name="Objekt 5">
            <a:extLst>
              <a:ext uri="{FF2B5EF4-FFF2-40B4-BE49-F238E27FC236}">
                <a16:creationId xmlns:a16="http://schemas.microsoft.com/office/drawing/2014/main" id="{61C2AAA8-C3F8-B092-606A-AEC0989EA0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2427619"/>
              </p:ext>
            </p:extLst>
          </p:nvPr>
        </p:nvGraphicFramePr>
        <p:xfrm>
          <a:off x="1295400" y="2684021"/>
          <a:ext cx="5761037" cy="348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760772" imgH="3490076" progId="Excel.Sheet.12">
                  <p:embed/>
                </p:oleObj>
              </mc:Choice>
              <mc:Fallback>
                <p:oleObj name="Worksheet" r:id="rId4" imgW="5760772" imgH="3490076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95400" y="2684021"/>
                        <a:ext cx="5761037" cy="3489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5175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5271" y="-26632"/>
            <a:ext cx="9143999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16024" y="791471"/>
            <a:ext cx="457517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hr-HR" sz="1400" i="1" spc="-5" dirty="0">
                <a:latin typeface="Arial"/>
                <a:cs typeface="Arial"/>
              </a:rPr>
              <a:t>Program 1000, Predstavničko </a:t>
            </a:r>
            <a:r>
              <a:rPr lang="hr-HR" sz="1400" i="1" dirty="0">
                <a:latin typeface="Arial"/>
                <a:cs typeface="Arial"/>
              </a:rPr>
              <a:t>i </a:t>
            </a:r>
            <a:r>
              <a:rPr lang="hr-HR" sz="1400" i="1" spc="-5" dirty="0">
                <a:latin typeface="Arial"/>
                <a:cs typeface="Arial"/>
              </a:rPr>
              <a:t>izvršno</a:t>
            </a:r>
            <a:r>
              <a:rPr lang="hr-HR" sz="1400" i="1" spc="-20" dirty="0">
                <a:latin typeface="Arial"/>
                <a:cs typeface="Arial"/>
              </a:rPr>
              <a:t> </a:t>
            </a:r>
            <a:r>
              <a:rPr lang="hr-HR" sz="1400" i="1" spc="-5" dirty="0">
                <a:latin typeface="Arial"/>
                <a:cs typeface="Arial"/>
              </a:rPr>
              <a:t>tijelo</a:t>
            </a:r>
            <a:br>
              <a:rPr lang="hr-HR" sz="1400" dirty="0">
                <a:latin typeface="Arial"/>
                <a:cs typeface="Arial"/>
              </a:rPr>
            </a:br>
            <a:endParaRPr sz="1400" spc="-5" dirty="0"/>
          </a:p>
        </p:txBody>
      </p:sp>
      <p:sp>
        <p:nvSpPr>
          <p:cNvPr id="4" name="object 4"/>
          <p:cNvSpPr txBox="1"/>
          <p:nvPr/>
        </p:nvSpPr>
        <p:spPr>
          <a:xfrm>
            <a:off x="1216025" y="1283215"/>
            <a:ext cx="6556375" cy="281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lang="hr-HR" sz="1100" dirty="0">
              <a:cs typeface="Times New Roman"/>
            </a:endParaRPr>
          </a:p>
          <a:p>
            <a:pPr>
              <a:lnSpc>
                <a:spcPct val="115000"/>
              </a:lnSpc>
              <a:buNone/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Rashodi za program predstavničkog i izvršnog tijela planirani su za 2026 godinu u iznosu od 87.800,00 eura. Realizirani rashodi u prvih šest mjeseci 2026 godine iznose 31.769,35 eura , tj. 36,18% planiranih rashoda.</a:t>
            </a:r>
            <a:endParaRPr lang="hr-H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hr-HR" sz="11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hr-HR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Cilj programa je  jačanje kompetencija i učinkovitosti javne uprave kroz mjeru unaprjeđenje strateškog upravljanja razvojem Općine Kumrovec.</a:t>
            </a:r>
            <a:endParaRPr lang="hr-HR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Svrha provedbe mjere je osigurati učinkovito upravljanje, planiranje i koordinaciju svih razvojnih projekata i odluka na području Općine Kumrovec te jačati transparentnost rada općinskih tijela i upravnih službi.</a:t>
            </a:r>
          </a:p>
          <a:p>
            <a:pPr>
              <a:lnSpc>
                <a:spcPct val="115000"/>
              </a:lnSpc>
            </a:pPr>
            <a:endParaRPr lang="hr-H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Program se provodi kroz slijedeće aktivnosti :</a:t>
            </a:r>
            <a:endParaRPr lang="hr-H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Aktivnost A100001, Redovan rad izvršnog tijela </a:t>
            </a: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Aktivnost A100002, Potpora radu političkih stranaka</a:t>
            </a:r>
            <a:endParaRPr lang="hr-H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Aktivnost A100003, Redovan rad predstavničkog tijela 	</a:t>
            </a: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Aktivnost A100010, Proračunska zaliha</a:t>
            </a:r>
            <a:endParaRPr lang="hr-H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hr-H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Aktivnost A100011 Radne akcije</a:t>
            </a:r>
            <a:endParaRPr lang="hr-HR" sz="1100" dirty="0"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913625" y="5807575"/>
            <a:ext cx="708399" cy="8500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1325</TotalTime>
  <Words>3184</Words>
  <Application>Microsoft Office PowerPoint</Application>
  <PresentationFormat>Prikaz na zaslonu (4:3)</PresentationFormat>
  <Paragraphs>352</Paragraphs>
  <Slides>22</Slides>
  <Notes>0</Notes>
  <HiddenSlides>0</HiddenSlides>
  <MMClips>0</MMClips>
  <ScaleCrop>false</ScaleCrop>
  <HeadingPairs>
    <vt:vector size="8" baseType="variant">
      <vt:variant>
        <vt:lpstr>Korišteni fontovi</vt:lpstr>
      </vt:variant>
      <vt:variant>
        <vt:i4>4</vt:i4>
      </vt:variant>
      <vt:variant>
        <vt:lpstr>Tema</vt:lpstr>
      </vt:variant>
      <vt:variant>
        <vt:i4>1</vt:i4>
      </vt:variant>
      <vt:variant>
        <vt:lpstr>Uloženi OLE poslužitelji</vt:lpstr>
      </vt:variant>
      <vt:variant>
        <vt:i4>1</vt:i4>
      </vt:variant>
      <vt:variant>
        <vt:lpstr>Naslovi slajdova</vt:lpstr>
      </vt:variant>
      <vt:variant>
        <vt:i4>22</vt:i4>
      </vt:variant>
    </vt:vector>
  </HeadingPairs>
  <TitlesOfParts>
    <vt:vector size="28" baseType="lpstr">
      <vt:lpstr>Arial</vt:lpstr>
      <vt:lpstr>Calibri</vt:lpstr>
      <vt:lpstr>Times New Roman</vt:lpstr>
      <vt:lpstr>Trebuchet MS</vt:lpstr>
      <vt:lpstr>Office Theme</vt:lpstr>
      <vt:lpstr>Radni list programa Microsoft Excel</vt:lpstr>
      <vt:lpstr> POLUGODIŠNJI IZVJEŠTAJ  O IZVRŠENJU PRORAČUNA OPĆINE KUMROVEC  ZA 2026 GODINU</vt:lpstr>
      <vt:lpstr>PowerPoint prezentacija</vt:lpstr>
      <vt:lpstr>PRORAČUN</vt:lpstr>
      <vt:lpstr>PRORAČUN </vt:lpstr>
      <vt:lpstr>PowerPoint prezentacija</vt:lpstr>
      <vt:lpstr>PowerPoint prezentacija</vt:lpstr>
      <vt:lpstr>PowerPoint prezentacija</vt:lpstr>
      <vt:lpstr>2. Poseban dio Proračuna</vt:lpstr>
      <vt:lpstr>Program 1000, Predstavničko i izvršno tijelo 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Kontaktirajte nas: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OPĆINA KUMROVEC</dc:title>
  <dc:creator>Kumrovec</dc:creator>
  <cp:lastModifiedBy>Vesna Babič</cp:lastModifiedBy>
  <cp:revision>23</cp:revision>
  <dcterms:created xsi:type="dcterms:W3CDTF">2020-12-16T11:58:45Z</dcterms:created>
  <dcterms:modified xsi:type="dcterms:W3CDTF">2026-08-13T08:10:55Z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Google</vt:lpwstr>
  </property>
</Properties>
</file>