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58" r:id="rId5"/>
    <p:sldId id="279" r:id="rId6"/>
    <p:sldId id="261" r:id="rId7"/>
    <p:sldId id="262" r:id="rId8"/>
    <p:sldId id="277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9144000" cy="6858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176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3E3E3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3E3E3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3E3E3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16025" y="791464"/>
            <a:ext cx="2292985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E3E3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16025" y="1283215"/>
            <a:ext cx="6711950" cy="3452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ugopolje.hr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racunovodstvo.kumrovec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mailto:nacelnik@kumrovec.h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865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non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67223" y="2853794"/>
            <a:ext cx="547243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br>
              <a:rPr lang="hr-HR" sz="1800" b="1" spc="-5" dirty="0">
                <a:solidFill>
                  <a:srgbClr val="000000"/>
                </a:solidFill>
              </a:rPr>
            </a:br>
            <a:br>
              <a:rPr lang="hr-HR" sz="1800" b="1" spc="-5" dirty="0">
                <a:solidFill>
                  <a:srgbClr val="000000"/>
                </a:solidFill>
              </a:rPr>
            </a:br>
            <a:r>
              <a:rPr lang="hr-HR" sz="1800" b="1" spc="-5" dirty="0">
                <a:solidFill>
                  <a:srgbClr val="000000"/>
                </a:solidFill>
              </a:rPr>
              <a:t>I izmjene i dopune Proračuna Općine Kumrovec za 2026 godinu s projekcijama za 2027 i 2028 godinu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3800" y="3886200"/>
            <a:ext cx="5029200" cy="22185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" algn="ctr">
              <a:lnSpc>
                <a:spcPct val="100000"/>
              </a:lnSpc>
              <a:spcBef>
                <a:spcPts val="100"/>
              </a:spcBef>
            </a:pPr>
            <a:endParaRPr lang="pl-PL" sz="2800" b="1" spc="-5" dirty="0">
              <a:latin typeface="Trebuchet MS"/>
              <a:cs typeface="Trebuchet MS"/>
            </a:endParaRPr>
          </a:p>
          <a:p>
            <a:pPr marL="6350" algn="ctr">
              <a:lnSpc>
                <a:spcPct val="100000"/>
              </a:lnSpc>
              <a:spcBef>
                <a:spcPts val="100"/>
              </a:spcBef>
            </a:pPr>
            <a:endParaRPr lang="pl-PL" sz="2800" b="1" spc="-5" dirty="0">
              <a:latin typeface="Trebuchet MS"/>
              <a:cs typeface="Trebuchet MS"/>
            </a:endParaRPr>
          </a:p>
          <a:p>
            <a:pPr marL="6350" algn="ctr">
              <a:lnSpc>
                <a:spcPct val="100000"/>
              </a:lnSpc>
              <a:spcBef>
                <a:spcPts val="100"/>
              </a:spcBef>
            </a:pPr>
            <a:endParaRPr lang="pl-PL" sz="2800" b="1" spc="-5" dirty="0">
              <a:latin typeface="Trebuchet MS"/>
              <a:cs typeface="Trebuchet MS"/>
            </a:endParaRPr>
          </a:p>
          <a:p>
            <a:pPr marL="6350" algn="ctr">
              <a:lnSpc>
                <a:spcPct val="100000"/>
              </a:lnSpc>
              <a:spcBef>
                <a:spcPts val="100"/>
              </a:spcBef>
            </a:pPr>
            <a:endParaRPr lang="pl-PL" sz="2800" b="1" spc="-5" dirty="0">
              <a:latin typeface="Trebuchet MS"/>
              <a:cs typeface="Trebuchet MS"/>
            </a:endParaRPr>
          </a:p>
          <a:p>
            <a:pPr marL="6350" algn="ctr">
              <a:lnSpc>
                <a:spcPct val="100000"/>
              </a:lnSpc>
              <a:spcBef>
                <a:spcPts val="100"/>
              </a:spcBef>
            </a:pPr>
            <a:r>
              <a:rPr lang="pl-PL" sz="2400" b="1" spc="-5" dirty="0">
                <a:latin typeface="Trebuchet MS"/>
                <a:cs typeface="Trebuchet MS"/>
              </a:rPr>
              <a:t>VODIČ ZA</a:t>
            </a:r>
            <a:r>
              <a:rPr lang="pl-PL" sz="2400" b="1" spc="-25" dirty="0">
                <a:latin typeface="Trebuchet MS"/>
                <a:cs typeface="Trebuchet MS"/>
              </a:rPr>
              <a:t> </a:t>
            </a:r>
            <a:r>
              <a:rPr lang="pl-PL" sz="2400" b="1" spc="-5" dirty="0">
                <a:latin typeface="Trebuchet MS"/>
                <a:cs typeface="Trebuchet MS"/>
              </a:rPr>
              <a:t>GRAĐANE</a:t>
            </a:r>
            <a:endParaRPr lang="pl-PL" sz="24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83747" y="116627"/>
            <a:ext cx="1674054" cy="201697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4" y="902208"/>
            <a:ext cx="6556375" cy="22000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1001 </a:t>
            </a:r>
            <a:r>
              <a:rPr sz="1400" i="1" dirty="0">
                <a:latin typeface="Arial"/>
                <a:cs typeface="Arial"/>
              </a:rPr>
              <a:t>Javna </a:t>
            </a:r>
            <a:r>
              <a:rPr sz="1400" i="1" spc="-5" dirty="0">
                <a:latin typeface="Arial"/>
                <a:cs typeface="Arial"/>
              </a:rPr>
              <a:t>uprava </a:t>
            </a:r>
            <a:r>
              <a:rPr sz="1400" i="1" dirty="0" err="1">
                <a:latin typeface="Arial"/>
                <a:cs typeface="Arial"/>
              </a:rPr>
              <a:t>i</a:t>
            </a:r>
            <a:r>
              <a:rPr sz="1400" i="1" spc="-20" dirty="0">
                <a:latin typeface="Arial"/>
                <a:cs typeface="Arial"/>
              </a:rPr>
              <a:t> </a:t>
            </a:r>
            <a:r>
              <a:rPr sz="1400" i="1" spc="-5" dirty="0" err="1">
                <a:latin typeface="Arial"/>
                <a:cs typeface="Arial"/>
              </a:rPr>
              <a:t>administracija</a:t>
            </a:r>
            <a:endParaRPr lang="hr-HR" sz="1400" i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  <a:p>
            <a:pPr>
              <a:lnSpc>
                <a:spcPct val="115000"/>
              </a:lnSpc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program Javna uprava i administracija planirani su 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izmjena i dopuna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za 2026 godinu u iznosu od 275.760,00 eura.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hr-HR" sz="11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Cilj programa je poticanje digitalne transformacije Općine Kumrovec i Krapinsko-zagorske županije kroz mjeru razvoj digitalnog okruženja i uvođenje novih e-usluga za građane.</a:t>
            </a:r>
          </a:p>
          <a:p>
            <a:pPr>
              <a:buNone/>
            </a:pP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slijedeće aktivnosti: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Redovita djelatnost Jedinstvenog upravnog odjela </a:t>
            </a: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A100006 Javni radovi </a:t>
            </a: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A100008 Izrada i/ili izmjena Prostornog plana Općine Kumrovec nove generacije</a:t>
            </a:r>
            <a:endParaRPr sz="125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3000" y="1066800"/>
            <a:ext cx="6110605" cy="17605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1002, </a:t>
            </a:r>
            <a:r>
              <a:rPr lang="hr-HR" sz="1400" i="1" spc="-5" dirty="0">
                <a:latin typeface="Arial"/>
                <a:cs typeface="Arial"/>
              </a:rPr>
              <a:t>Sustav civilne zaštite</a:t>
            </a:r>
            <a:endParaRPr lang="hr-HR" sz="1400" i="1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100" i="1" dirty="0">
              <a:cs typeface="Arial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Rashodi za program Sustav civilne zaštite planirani su nakon I izmjena i dopuna  2026 godine u iznosu od 63.600,00 eura.  </a:t>
            </a:r>
          </a:p>
          <a:p>
            <a:pPr>
              <a:lnSpc>
                <a:spcPct val="115000"/>
              </a:lnSpc>
            </a:pPr>
            <a:endParaRPr lang="hr-HR" sz="11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Cilj Programa je jačanje otpornosti na rizike od katastrofa i unaprjeđenje sustava vatrogastva. </a:t>
            </a:r>
          </a:p>
          <a:p>
            <a:pPr>
              <a:lnSpc>
                <a:spcPct val="115000"/>
              </a:lnSpc>
            </a:pPr>
            <a:endParaRPr lang="hr-HR" sz="11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Program se provodi kroz aktivnost:</a:t>
            </a:r>
            <a:endParaRPr lang="hr-H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A100001 Djelatnost JVP, DVD i sustav zaštite i spašavanja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5" y="902208"/>
            <a:ext cx="6075680" cy="22654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1003, </a:t>
            </a:r>
            <a:r>
              <a:rPr sz="1400" i="1" dirty="0" err="1">
                <a:latin typeface="Arial"/>
                <a:cs typeface="Arial"/>
              </a:rPr>
              <a:t>Jačanje</a:t>
            </a:r>
            <a:r>
              <a:rPr sz="1400" i="1" spc="-10" dirty="0">
                <a:latin typeface="Arial"/>
                <a:cs typeface="Arial"/>
              </a:rPr>
              <a:t> </a:t>
            </a:r>
            <a:r>
              <a:rPr sz="1400" i="1" spc="-5" dirty="0" err="1">
                <a:latin typeface="Arial"/>
                <a:cs typeface="Arial"/>
              </a:rPr>
              <a:t>gospodarstva</a:t>
            </a:r>
            <a:endParaRPr lang="hr-HR" sz="1400" i="1" spc="-5" dirty="0">
              <a:latin typeface="Arial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Rashodi za program Jačanje gospodarstva planirani su </a:t>
            </a:r>
            <a:r>
              <a:rPr lang="hr-HR" sz="1100" dirty="0">
                <a:ea typeface="Times New Roman" panose="02020603050405020304" pitchFamily="18" charset="0"/>
                <a:cs typeface="Calibri" panose="020F0502020204030204" pitchFamily="34" charset="0"/>
              </a:rPr>
              <a:t>nakon I izmjena i dopuna  2026 godine u </a:t>
            </a:r>
            <a:r>
              <a:rPr lang="hr-HR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iznosu od 34.700,00 eura. </a:t>
            </a:r>
          </a:p>
          <a:p>
            <a:pPr>
              <a:lnSpc>
                <a:spcPct val="115000"/>
              </a:lnSpc>
            </a:pPr>
            <a:endParaRPr lang="hr-HR" sz="11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Cilj Programa je jačanje konkurentnosti i poticanje održivog i inovativnog gospodarstva i</a:t>
            </a:r>
            <a:r>
              <a:rPr lang="hr-HR" sz="1100" dirty="0">
                <a:effectLst/>
                <a:ea typeface="Times New Roman" panose="02020603050405020304" pitchFamily="18" charset="0"/>
              </a:rPr>
              <a:t> </a:t>
            </a:r>
            <a:r>
              <a:rPr lang="hr-HR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ruralni razvoj i poticanje poljoprivredne proizvodnje .</a:t>
            </a:r>
          </a:p>
          <a:p>
            <a:pPr>
              <a:lnSpc>
                <a:spcPct val="115000"/>
              </a:lnSpc>
            </a:pPr>
            <a:endParaRPr lang="hr-HR" sz="11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aktivnosti :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Poticanje malog poduzetništva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A100002 Poticanje poljoprivredne djelatnosti </a:t>
            </a:r>
            <a:r>
              <a:rPr lang="hr-H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5" y="902208"/>
            <a:ext cx="6139815" cy="33852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1004, Održavanje </a:t>
            </a:r>
            <a:r>
              <a:rPr sz="1400" i="1" dirty="0">
                <a:latin typeface="Arial"/>
                <a:cs typeface="Arial"/>
              </a:rPr>
              <a:t>komunalne</a:t>
            </a:r>
            <a:r>
              <a:rPr sz="1400" i="1" spc="-1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infrastrukture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Rashodi za program Održavanje komunalne infrastrukture planirani su </a:t>
            </a:r>
            <a:r>
              <a:rPr lang="hr-HR" sz="1100" dirty="0">
                <a:ea typeface="Times New Roman" panose="02020603050405020304" pitchFamily="18" charset="0"/>
                <a:cs typeface="Calibri" panose="020F0502020204030204" pitchFamily="34" charset="0"/>
              </a:rPr>
              <a:t>nakon I izmjena i dopuna  2026 godine</a:t>
            </a:r>
            <a:r>
              <a:rPr lang="hr-H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u iznosu od 525.050,00 eura.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Cilj Programa je  unaprjeđenje prometne povezanosti i poticanje održive mobilnosti, te razvoj ruralnog područja.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se provodi kroz aktivnosti i tekuće projekte: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A100001 Održavanje javnih površina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A100002 Održavanje i potrošnja javne rasvjete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A100003 Održavanje nerazvrstanih cesta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A100004 Internet pokrivenost WIFI4EU	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A100007 Održavanje i uređivanje groblja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A100008 Uređenje dječjeg igrališta- Kumrovec II faza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A100009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Sufinanciranje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izgradnje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vodovodne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mreže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A100010 Sanacija klizišta </a:t>
            </a:r>
            <a:r>
              <a:rPr lang="hr-HR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Velinci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A100012 Sanacija klizišta	</a:t>
            </a:r>
          </a:p>
          <a:p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A100016 Opremanje i uređenje igrališta za djecu Kumrovec – III faza</a:t>
            </a:r>
          </a:p>
          <a:p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K100008 Komunalno poduzeće Kumrovec infrastruktura d.o.o.</a:t>
            </a:r>
          </a:p>
          <a:p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T100003 Vlastiti pogon</a:t>
            </a:r>
            <a:endParaRPr sz="11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5" y="902208"/>
            <a:ext cx="5987415" cy="20697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1005 Izgradnja objekata </a:t>
            </a:r>
            <a:r>
              <a:rPr sz="1400" i="1" dirty="0" err="1">
                <a:latin typeface="Arial"/>
                <a:cs typeface="Arial"/>
              </a:rPr>
              <a:t>komunalne</a:t>
            </a:r>
            <a:r>
              <a:rPr sz="1400" i="1" spc="-20" dirty="0">
                <a:latin typeface="Arial"/>
                <a:cs typeface="Arial"/>
              </a:rPr>
              <a:t> </a:t>
            </a:r>
            <a:r>
              <a:rPr sz="1400" i="1" spc="-5" dirty="0" err="1">
                <a:latin typeface="Arial"/>
                <a:cs typeface="Arial"/>
              </a:rPr>
              <a:t>infrastrukture</a:t>
            </a:r>
            <a:endParaRPr lang="hr-HR" sz="1400" i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i="1" spc="-5" dirty="0">
              <a:effectLst/>
              <a:latin typeface="Arial"/>
              <a:ea typeface="Calibri" panose="020F0502020204030204" pitchFamily="34" charset="0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Rashodi i izdaci za program Izgradnje objekata komunalne infrastrukture planirani su za 2026 godinu u iznosu od 69.500,00 eura.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hr-HR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Program je usmjeren na investicijske zahvate u području nerazvrstanih cesta, javnih površina, javne rasvjete i groblja.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hr-HR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Cilj Programa je unaprjeđenje prometne povezanosti i poticanje održive mobilnosti.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se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provodi kroz aktivnosti: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Otplata kredita za cestovnu infrastrukturu 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K10004 Javna rasvjeta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5" y="902208"/>
            <a:ext cx="6251575" cy="25392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1006, </a:t>
            </a:r>
            <a:r>
              <a:rPr lang="hr-HR" sz="1400" i="1" spc="-5" dirty="0">
                <a:latin typeface="Arial"/>
                <a:cs typeface="Arial"/>
              </a:rPr>
              <a:t>Upravljanje okolišnim resursima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100" i="1" spc="-5" dirty="0">
              <a:latin typeface="Arial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Rashodi za program Upravljanje okolišnim resursima </a:t>
            </a:r>
            <a:r>
              <a:rPr lang="hr-HR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planirani su </a:t>
            </a:r>
            <a:r>
              <a:rPr lang="hr-HR" sz="1100" dirty="0">
                <a:ea typeface="Times New Roman" panose="02020603050405020304" pitchFamily="18" charset="0"/>
                <a:cs typeface="Calibri" panose="020F0502020204030204" pitchFamily="34" charset="0"/>
              </a:rPr>
              <a:t>nakon I izmjena i dopuna  2026 godine </a:t>
            </a:r>
            <a:r>
              <a:rPr lang="hr-HR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 iznosu od </a:t>
            </a:r>
            <a:r>
              <a:rPr lang="hr-HR" sz="1100" dirty="0"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hr-HR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6.400,00 eura. </a:t>
            </a:r>
          </a:p>
          <a:p>
            <a:pPr>
              <a:lnSpc>
                <a:spcPct val="115000"/>
              </a:lnSpc>
            </a:pPr>
            <a:endParaRPr lang="hr-HR" sz="11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Cilj Programa je unaprjeđenje kvalitete i dostupnosti zdravstvenih usluga te poticanje na zdrav i aktivan način života.</a:t>
            </a:r>
          </a:p>
          <a:p>
            <a:pPr>
              <a:lnSpc>
                <a:spcPct val="115000"/>
              </a:lnSpc>
            </a:pPr>
            <a:endParaRPr lang="hr-HR" sz="11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aktivnosti :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Ekološka renta, deratizacija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A100002 Higijeničarska služba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A10004 Sufinanciranje sterilizacije pasa i mačaka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6800" y="902208"/>
            <a:ext cx="6934199" cy="27079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hr-H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1008 Unapređenje obrazovnih mogućnosti</a:t>
            </a:r>
          </a:p>
          <a:p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Rashodi za program Unapređenje obrazovnih mogućnosti </a:t>
            </a:r>
            <a:r>
              <a:rPr lang="hr-HR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planirani su </a:t>
            </a:r>
            <a:r>
              <a:rPr lang="hr-HR" sz="1100" dirty="0">
                <a:ea typeface="Times New Roman" panose="02020603050405020304" pitchFamily="18" charset="0"/>
                <a:cs typeface="Calibri" panose="020F0502020204030204" pitchFamily="34" charset="0"/>
              </a:rPr>
              <a:t>nakon I izmjena i dopuna  2026 godine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 iznosu  65.700,00 eura.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Cilj Programa je unaprjeđenje kvalitete i usklađivanje obrazovanja s potrebama tržišta rada. 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se provodi  kroz aktivnosti: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A100001 Sufinanciranje dodatnih programa osnovnog obrazovanja  	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A100002 Sufinanciranje boravka djece u drugim vrtićima</a:t>
            </a:r>
          </a:p>
          <a:p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A100004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Stipendije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učenicima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studentima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A100005 Sufinanciranje prijevoza učenika srednjih škola </a:t>
            </a:r>
          </a:p>
          <a:p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A100007 Sufinanciranje programa djece s poteškoćama u razvoju i darovite djece</a:t>
            </a:r>
          </a:p>
          <a:p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A100008 Poboljšanje materijalnih uvjeta u Dječjem vrtiću Jaglac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4" y="902208"/>
            <a:ext cx="6784975" cy="38690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15000"/>
              </a:lnSpc>
            </a:pPr>
            <a:r>
              <a:rPr lang="hr-H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1009 Razvoj turizma i valorizacija potencijala kulturne baštine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program Razvoj turizma i valorizacija potencijala kulturne baštine planirani su za 2026 godinu u iznosu od 126.900,00 eura. </a:t>
            </a:r>
          </a:p>
          <a:p>
            <a:pPr>
              <a:lnSpc>
                <a:spcPct val="115000"/>
              </a:lnSpc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Cilj programa je jačanje konkurentnosti i poticanje održivog i inovativnog gospodarstva, valorizacija, obnova i stavljanje kulturne baštine u uporabu, te održivo upravljanja kulturnom baštinom i poticanje kreativnosti.</a:t>
            </a:r>
          </a:p>
          <a:p>
            <a:pPr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aktivnosti: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Djelatnost Turističke zajednice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A100002 Djelatnost kulturno-umjetničkih društava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A100003 Djelatnost Gradske knjižnice Klanjec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A100005 Promicanje Kumrovca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A100006 Potpore manifestacijama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A100007, Eko, etno, fletno i Bučnica fest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A100009, Susret na mostu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A100010 Dan mladosti             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A100011, Advent u Kumrovcu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A100012 Uređenje memorijalnog prostora oko Spomen obilježja braniteljima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T100001 Tekuća donacija vjerskim zajednicama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5" y="902208"/>
            <a:ext cx="5805805" cy="35807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15000"/>
              </a:lnSpc>
            </a:pPr>
            <a:r>
              <a:rPr lang="hr-H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1010, Program socijalne skrbi 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Program socijalne skrbi i potpora planirani su za 2026 godinu u iznosu od 43.650,00 eura.</a:t>
            </a:r>
            <a:endParaRPr lang="hr-H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Cilj programa je unaprjeđenje kvalitete života, dostupnosti zdravstvenih usluga te poticanje na zdrav i aktivan način života. Program se provodi radi osiguranja socijalne pomoći za socijalno najugroženije i najranjivije skupine građana Općine Kumrovec, te osiguranje potpora za novorođenu djecu, mlade obitelji i mlade.</a:t>
            </a:r>
          </a:p>
          <a:p>
            <a:pPr>
              <a:buNone/>
            </a:pPr>
            <a:endParaRPr lang="hr-HR" sz="11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aktivnosti :</a:t>
            </a: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Pomoći obiteljima i pojedincima </a:t>
            </a: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A100002 Pomoć u troškovima stanovanja </a:t>
            </a: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A100003 Rad Crvenog križa i Doma za žrtve nasilja u obitelji 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A100004 Mjera za mlade obitelji </a:t>
            </a: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A100005 Potpore za novorođenu djecu</a:t>
            </a:r>
          </a:p>
          <a:p>
            <a:pPr>
              <a:buNone/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A100014 Program potpore za unapređenje uvjeta stanovanja mladih obitelji i mladih na području Općine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i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i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0600" y="902208"/>
            <a:ext cx="6857999" cy="33593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</a:t>
            </a:r>
            <a:r>
              <a:rPr sz="1400" i="1" spc="-25" dirty="0">
                <a:latin typeface="Arial"/>
                <a:cs typeface="Arial"/>
              </a:rPr>
              <a:t>1011, </a:t>
            </a:r>
            <a:r>
              <a:rPr sz="1400" i="1" spc="-5" dirty="0" err="1">
                <a:latin typeface="Arial"/>
                <a:cs typeface="Arial"/>
              </a:rPr>
              <a:t>Upravljanje</a:t>
            </a:r>
            <a:r>
              <a:rPr sz="1400" i="1" spc="10" dirty="0">
                <a:latin typeface="Arial"/>
                <a:cs typeface="Arial"/>
              </a:rPr>
              <a:t> </a:t>
            </a:r>
            <a:r>
              <a:rPr sz="1400" i="1" spc="-5" dirty="0" err="1">
                <a:latin typeface="Arial"/>
                <a:cs typeface="Arial"/>
              </a:rPr>
              <a:t>imovinom</a:t>
            </a:r>
            <a:endParaRPr lang="hr-HR" sz="1400" i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i="1" spc="-5" dirty="0">
              <a:latin typeface="Arial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Rashodi za Program  Upravljanja imovinom </a:t>
            </a:r>
            <a:r>
              <a:rPr lang="hr-HR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planirani su </a:t>
            </a:r>
            <a:r>
              <a:rPr lang="hr-HR" sz="1100" dirty="0">
                <a:ea typeface="Times New Roman" panose="02020603050405020304" pitchFamily="18" charset="0"/>
                <a:cs typeface="Calibri" panose="020F0502020204030204" pitchFamily="34" charset="0"/>
              </a:rPr>
              <a:t>nakon I izmjena i dopuna  2026 godine </a:t>
            </a:r>
            <a:r>
              <a:rPr lang="hr-HR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 iznosu od 452.175,90 eura</a:t>
            </a:r>
            <a:r>
              <a:rPr lang="hr-HR" sz="1100" dirty="0"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15000"/>
              </a:lnSpc>
            </a:pPr>
            <a:endParaRPr lang="hr-HR" sz="11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Osnovni cilj Programa je unapređenje kvalitete života.  Posebni cilj Programa je kvalitetno i odgovorno upravljanje stambenim i poslovnim prostorima u vlasništvu Općine Kumrovec.</a:t>
            </a:r>
            <a:endParaRPr lang="hr-HR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hr-HR" sz="11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Program se provodi kroz aktivnosti i tekuće projekte: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A100001 Održavanje zgrada, opreme i vozila.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A100002 Nabava dugotrajne imovine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A100003 Izrada projekata za dodatna ulaganja na općinskim zgradama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A100004 Vatrodojava Dječji vrtić Jaglac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A100005 POS stanovi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T100001 Dodatna ulaganja na općinskim zgradama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T100002 Vila Kumrovec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">
            <a:extLst>
              <a:ext uri="{FF2B5EF4-FFF2-40B4-BE49-F238E27FC236}">
                <a16:creationId xmlns:a16="http://schemas.microsoft.com/office/drawing/2014/main" id="{BCD6F5C3-D181-9A29-8E6D-5F182A3853F1}"/>
              </a:ext>
            </a:extLst>
          </p:cNvPr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A6075022-DCBA-79F8-886D-BAA02B9CB72E}"/>
              </a:ext>
            </a:extLst>
          </p:cNvPr>
          <p:cNvSpPr txBox="1"/>
          <p:nvPr/>
        </p:nvSpPr>
        <p:spPr>
          <a:xfrm>
            <a:off x="228600" y="200326"/>
            <a:ext cx="8763000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sz="1100" b="1" dirty="0">
                <a:latin typeface="Trebuchet MS" panose="020B0603020202020204" pitchFamily="34" charset="0"/>
              </a:rPr>
              <a:t>Drage sumještanke i sumještani,</a:t>
            </a:r>
          </a:p>
          <a:p>
            <a:endParaRPr lang="hr-HR" sz="1100" dirty="0">
              <a:latin typeface="Trebuchet MS" panose="020B0603020202020204" pitchFamily="34" charset="0"/>
            </a:endParaRPr>
          </a:p>
          <a:p>
            <a:r>
              <a:rPr lang="bs-Latn-BA" sz="1100" dirty="0">
                <a:latin typeface="Trebuchet MS" panose="020B0603020202020204" pitchFamily="34" charset="0"/>
              </a:rPr>
              <a:t>predstavljamo Vam </a:t>
            </a:r>
            <a:r>
              <a:rPr lang="bs-Latn-BA" sz="1100" i="1" dirty="0">
                <a:latin typeface="Trebuchet MS" panose="020B0603020202020204" pitchFamily="34" charset="0"/>
              </a:rPr>
              <a:t>Vodič za građane uz Proračun </a:t>
            </a:r>
            <a:r>
              <a:rPr lang="bs-Latn-BA" sz="1100" dirty="0">
                <a:latin typeface="Trebuchet MS" panose="020B0603020202020204" pitchFamily="34" charset="0"/>
              </a:rPr>
              <a:t>za 2026. godinu. U njemu je prikazano na koji način Općina Kumrovec prikuplja i raspoređuje sredstva. Kako bismo omogućili uvid u rad naše Općine i učinili je što transparentnijom svi proračunski dokumenti se nalaze na našoj službenoj stranici </a:t>
            </a:r>
            <a:r>
              <a:rPr lang="bs-Latn-BA" sz="1100" dirty="0">
                <a:latin typeface="Trebuchet MS" panose="020B0603020202020204" pitchFamily="34" charset="0"/>
                <a:hlinkClick r:id="rId3"/>
              </a:rPr>
              <a:t>www.kumrovec.hr.</a:t>
            </a:r>
            <a:r>
              <a:rPr lang="bs-Latn-BA" sz="1100" dirty="0">
                <a:latin typeface="Trebuchet MS" panose="020B0603020202020204" pitchFamily="34" charset="0"/>
              </a:rPr>
              <a:t> </a:t>
            </a:r>
          </a:p>
          <a:p>
            <a:r>
              <a:rPr lang="bs-Latn-BA" sz="1100" dirty="0">
                <a:latin typeface="Trebuchet MS" panose="020B0603020202020204" pitchFamily="34" charset="0"/>
              </a:rPr>
              <a:t>       </a:t>
            </a:r>
          </a:p>
          <a:p>
            <a:r>
              <a:rPr lang="bs-Latn-BA" sz="1100" dirty="0">
                <a:latin typeface="Trebuchet MS" panose="020B0603020202020204" pitchFamily="34" charset="0"/>
              </a:rPr>
              <a:t>Trajni zadatak je poboljšanje kvalitete života svih stanovnika, stoga koroz program Održavanje komunalne infrastrukture i Izgradnje objekata komunalne infrastrukture imamo u planu ulaganja u komunalnu infrastrukturu kao što su održavanje nerazvrstanih cesta i zelenih površina, održavanje groblja i čistoće javnih površina, uređenje zelenih površina uz ceste, izgradnja objekata javne rasvjete.</a:t>
            </a:r>
          </a:p>
          <a:p>
            <a:endParaRPr lang="hr-HR" sz="1100" dirty="0">
              <a:latin typeface="Trebuchet MS" panose="020B0603020202020204" pitchFamily="34" charset="0"/>
            </a:endParaRPr>
          </a:p>
          <a:p>
            <a:r>
              <a:rPr lang="hr-HR" sz="1100" dirty="0">
                <a:latin typeface="Trebuchet MS" panose="020B0603020202020204" pitchFamily="34" charset="0"/>
              </a:rPr>
              <a:t>Smatramo kako je ulaganje u odgoj i obrazovanje djece i mladih najisplativije ulaganje zato kroz Program Unapređenje obrazovnih mogućnosti želimo olakšati njihov put obrazovanja kroz razne pomoći poput dodjela stipendija učenicima i studentima, sufinanciranje prijevoza učenika srednjih škola, sufinanciranje boravka u učeničkim domovima, te nabava opreme i radnih materijala za učenike osnovne škole. Program predškolskog odgoja kroz djelovanje Dječjeg vrtića „Jaglac” usmjeren je na uključivanje što većeg broja djece u organizirane primarne i dodatne programe dječjeg vrtića, čime se iskazuje društvena briga o djeci, te kvalitetno provođenje programa njege, odgoja i naobrazbe djece predškolskog uzrasta.</a:t>
            </a:r>
          </a:p>
          <a:p>
            <a:endParaRPr lang="hr-HR" sz="1100" dirty="0">
              <a:latin typeface="Trebuchet MS" panose="020B0603020202020204" pitchFamily="34" charset="0"/>
            </a:endParaRPr>
          </a:p>
          <a:p>
            <a:r>
              <a:rPr lang="hr-HR" sz="1100" dirty="0">
                <a:latin typeface="Trebuchet MS" panose="020B0603020202020204" pitchFamily="34" charset="0"/>
              </a:rPr>
              <a:t>Bitan segment svakog kraja je njegova povijest i kultura koja ga čini posebnim i jedinstvenim, stoga kroz Program turizma i valorizacija potencijala kulturne baštine je nastojimo očuvati i njegovati, te Turističkoj zajednici i udrugama koje djeluju na području naše Općine dajemo donacije kako bi ih podržavali i pomogli u predstavljaju i prikazivanju svega najboljeg iz našeg kraja.</a:t>
            </a:r>
          </a:p>
          <a:p>
            <a:endParaRPr lang="hr-HR" sz="1100" dirty="0">
              <a:latin typeface="Trebuchet MS" panose="020B0603020202020204" pitchFamily="34" charset="0"/>
            </a:endParaRPr>
          </a:p>
          <a:p>
            <a:r>
              <a:rPr lang="hr-HR" sz="1100" dirty="0">
                <a:latin typeface="Trebuchet MS" panose="020B0603020202020204" pitchFamily="34" charset="0"/>
              </a:rPr>
              <a:t>Cilj nam je poticanje bavljenje sportom i sportskim aktivnostima, zato kroz Program Razvoj sporta i rekreacije osiguravamo potrebna sredstva za proširenje ponude sportskog sadržaja i unaprjeđenje potrebne infrastrukture, stoga smo dio novca izdvojili za Rekonstrukciju Sportskog centra </a:t>
            </a:r>
            <a:r>
              <a:rPr lang="hr-HR" sz="1100" dirty="0" err="1">
                <a:latin typeface="Trebuchet MS" panose="020B0603020202020204" pitchFamily="34" charset="0"/>
              </a:rPr>
              <a:t>Razvor</a:t>
            </a:r>
            <a:r>
              <a:rPr lang="hr-HR" sz="1100" dirty="0">
                <a:latin typeface="Trebuchet MS" panose="020B0603020202020204" pitchFamily="34" charset="0"/>
              </a:rPr>
              <a:t>.</a:t>
            </a:r>
          </a:p>
          <a:p>
            <a:endParaRPr lang="hr-HR" sz="1100" dirty="0">
              <a:latin typeface="Trebuchet MS" panose="020B0603020202020204" pitchFamily="34" charset="0"/>
            </a:endParaRPr>
          </a:p>
          <a:p>
            <a:r>
              <a:rPr lang="hr-HR" sz="1100" dirty="0">
                <a:latin typeface="Trebuchet MS" panose="020B0603020202020204" pitchFamily="34" charset="0"/>
              </a:rPr>
              <a:t>Briga o obiteljima i kućanstvima slabijeg imovinskom stanja provodi se kroz Program Socijalne skrbi gdje smo osigurali isplatu jednokratnih novčanih pomoći, pomoći za troškove stanovanja i jednokratne pomoći za ogrjev. Želimo potaknuti demografski rast, stoga smo osigurali naknade za roditelje novorođene djece, te mjere za mlade obitelji i mlade.</a:t>
            </a:r>
          </a:p>
          <a:p>
            <a:endParaRPr lang="hr-HR" sz="1100" dirty="0">
              <a:latin typeface="Trebuchet MS" panose="020B0603020202020204" pitchFamily="34" charset="0"/>
            </a:endParaRPr>
          </a:p>
          <a:p>
            <a:r>
              <a:rPr lang="hr-HR" sz="1100" dirty="0">
                <a:latin typeface="Trebuchet MS" panose="020B0603020202020204" pitchFamily="34" charset="0"/>
              </a:rPr>
              <a:t>Ukoliko mislite kako nam je još nešto potrebno kako bismo poboljšali našu Općinu molimo da nam predložite. Prijedloge, sugestije i komentare možete ostavljati kroz cijelu godinu te ćemo prilikom sastavljanja prijedloga proračuna za novu godinu iste uzeti u razmatranje.</a:t>
            </a:r>
          </a:p>
          <a:p>
            <a:r>
              <a:rPr lang="hr-HR" sz="1100" dirty="0">
                <a:latin typeface="Trebuchet MS" panose="020B0603020202020204" pitchFamily="34" charset="0"/>
              </a:rPr>
              <a:t>							Robert </a:t>
            </a:r>
            <a:r>
              <a:rPr lang="hr-HR" sz="1100" dirty="0" err="1">
                <a:latin typeface="Trebuchet MS" panose="020B0603020202020204" pitchFamily="34" charset="0"/>
              </a:rPr>
              <a:t>Šplajt</a:t>
            </a:r>
            <a:r>
              <a:rPr lang="hr-HR" sz="1100" dirty="0">
                <a:latin typeface="Trebuchet MS" panose="020B0603020202020204" pitchFamily="34" charset="0"/>
              </a:rPr>
              <a:t>, načelnik</a:t>
            </a:r>
          </a:p>
          <a:p>
            <a:endParaRPr lang="hr-HR" sz="1200" dirty="0"/>
          </a:p>
        </p:txBody>
      </p:sp>
    </p:spTree>
    <p:extLst>
      <p:ext uri="{BB962C8B-B14F-4D97-AF65-F5344CB8AC3E}">
        <p14:creationId xmlns:p14="http://schemas.microsoft.com/office/powerpoint/2010/main" val="25066393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3000" y="914400"/>
            <a:ext cx="6234430" cy="29350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15000"/>
              </a:lnSpc>
            </a:pPr>
            <a:r>
              <a:rPr lang="hr-H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1012, Razvoj sporta i rekreacije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</a:pPr>
            <a:r>
              <a:rPr lang="hr-HR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Rashodi za program Razvoj sporta i rekreacije </a:t>
            </a:r>
            <a:r>
              <a:rPr lang="hr-HR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planirani su </a:t>
            </a:r>
            <a:r>
              <a:rPr lang="hr-HR" sz="1100" dirty="0">
                <a:ea typeface="Times New Roman" panose="02020603050405020304" pitchFamily="18" charset="0"/>
                <a:cs typeface="Calibri" panose="020F0502020204030204" pitchFamily="34" charset="0"/>
              </a:rPr>
              <a:t>nakon I izmjena i dopuna  2026 godine </a:t>
            </a:r>
            <a:r>
              <a:rPr lang="hr-HR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u iznosu od 1,151.900,00 eura.</a:t>
            </a:r>
          </a:p>
          <a:p>
            <a:pPr>
              <a:lnSpc>
                <a:spcPct val="115000"/>
              </a:lnSpc>
              <a:buNone/>
            </a:pPr>
            <a:r>
              <a:rPr lang="hr-HR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hr-HR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hr-HR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Cilj Programa je unaprjeđenje kvalitete života, te poticanje na zdrav i aktivan način života . </a:t>
            </a:r>
          </a:p>
          <a:p>
            <a:pPr>
              <a:buNone/>
            </a:pPr>
            <a:endParaRPr lang="hr-HR" sz="11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Projekt se provodi se kroz aktivnost 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A10001 Održavanje stadiona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Razvor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. 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K10001, Rekonstrukcija Sportskog centra </a:t>
            </a:r>
            <a:r>
              <a:rPr lang="hr-HR" sz="11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Razvor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K10002, Rekonstrukcija atletske staze , tribina i ograde Sportskog kompleksa u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Razvoru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K10006, Rekonstrukcija zgrade Sportskog centra Kumrovec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13599"/>
              </a:lnSpc>
              <a:spcBef>
                <a:spcPts val="1300"/>
              </a:spcBef>
            </a:pPr>
            <a:endParaRPr sz="11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5" y="902208"/>
            <a:ext cx="6190615" cy="3377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1007 Program predškolskog</a:t>
            </a:r>
            <a:r>
              <a:rPr sz="1400" i="1" spc="-1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odgoja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50" dirty="0">
              <a:latin typeface="Times New Roma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hr-HR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PRORAČUNSKI KORISNIK : DJEČJI VRTIĆ JAGLAC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 ukupne rashode Plana Proračuna općine Kumrovec uvršteni su i rashodi Dječjeg vrtića Jaglac kao  proračunskog korisnika.</a:t>
            </a: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Rashodi za Program predškolskog odgoja planirani su za 2026 godinu u iznosu od 345.000,00 eura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hr-HR" sz="1100" spc="5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Cilj Programa je unaprjeđenje kvalitete i usklađivanje obrazovanja s potrebama tržišta rada. </a:t>
            </a:r>
          </a:p>
          <a:p>
            <a:pPr>
              <a:buNone/>
            </a:pPr>
            <a:r>
              <a:rPr lang="hr-HR" sz="1100" spc="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 je usmjeren na stvaranje uvjeta za obavljanje predškolske djelatnosti Dječjeg vrtića Jaglac radi zadovoljenja potreba građana Općine Kumrovec za predškolskim odgojem djece. </a:t>
            </a:r>
            <a:endParaRPr lang="hr-HR" sz="1100" spc="5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buNone/>
            </a:pPr>
            <a:endParaRPr lang="hr-HR" sz="1100" spc="5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 se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provode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kroz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</a:t>
            </a:r>
            <a:r>
              <a:rPr lang="en-US" sz="1100" spc="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eć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1100" spc="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kt</a:t>
            </a:r>
            <a:r>
              <a:rPr lang="en-US" sz="1100" spc="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vnosti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A100001: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Redovan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rad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vrtića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A100002: mala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škola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A100003 :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nabavka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uređaja i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opreme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Kontaktirajte</a:t>
            </a:r>
            <a:r>
              <a:rPr spc="-85" dirty="0"/>
              <a:t> </a:t>
            </a:r>
            <a:r>
              <a:rPr spc="-5" dirty="0"/>
              <a:t>nas: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16025" y="1132713"/>
            <a:ext cx="3596640" cy="156845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OPĆINA</a:t>
            </a:r>
            <a:r>
              <a:rPr sz="1400" spc="-1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KUMROVEC</a:t>
            </a:r>
            <a:endParaRPr sz="1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Ul.J.Broza</a:t>
            </a:r>
            <a:r>
              <a:rPr sz="1400" spc="-1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12</a:t>
            </a:r>
            <a:endParaRPr sz="1400">
              <a:latin typeface="Trebuchet MS"/>
              <a:cs typeface="Trebuchet MS"/>
            </a:endParaRPr>
          </a:p>
          <a:p>
            <a:pPr marL="12700" marR="2240915">
              <a:lnSpc>
                <a:spcPct val="120500"/>
              </a:lnSpc>
            </a:pP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49295 Kumrovec  tel:</a:t>
            </a:r>
            <a:r>
              <a:rPr sz="1400" spc="-9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049/553-728</a:t>
            </a:r>
            <a:endParaRPr sz="1400">
              <a:latin typeface="Trebuchet MS"/>
              <a:cs typeface="Trebuchet MS"/>
            </a:endParaRPr>
          </a:p>
          <a:p>
            <a:pPr marL="12700" marR="5080">
              <a:lnSpc>
                <a:spcPct val="120500"/>
              </a:lnSpc>
            </a:pP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e-mail:</a:t>
            </a:r>
            <a:r>
              <a:rPr sz="1400" spc="-5" dirty="0">
                <a:solidFill>
                  <a:srgbClr val="55C7AA"/>
                </a:solidFill>
                <a:latin typeface="Trebuchet MS"/>
                <a:cs typeface="Trebuchet MS"/>
              </a:rPr>
              <a:t> </a:t>
            </a:r>
            <a:r>
              <a:rPr sz="1400" u="heavy" spc="-5" dirty="0">
                <a:solidFill>
                  <a:srgbClr val="55C7AA"/>
                </a:solidFill>
                <a:uFill>
                  <a:solidFill>
                    <a:srgbClr val="55C7AA"/>
                  </a:solidFill>
                </a:uFill>
                <a:latin typeface="Trebuchet MS"/>
                <a:cs typeface="Trebuchet MS"/>
                <a:hlinkClick r:id="rId3"/>
              </a:rPr>
              <a:t>racunovodstvo.kumrovec@gmail.com </a:t>
            </a: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 e-mail načelnika </a:t>
            </a:r>
            <a:r>
              <a:rPr sz="1400" dirty="0">
                <a:solidFill>
                  <a:srgbClr val="3E3E3E"/>
                </a:solidFill>
                <a:latin typeface="Trebuchet MS"/>
                <a:cs typeface="Trebuchet MS"/>
              </a:rPr>
              <a:t>:</a:t>
            </a:r>
            <a:r>
              <a:rPr sz="1400" spc="-4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  <a:hlinkClick r:id="rId4"/>
              </a:rPr>
              <a:t>nacelnik@kumrovec.hr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11025" y="351580"/>
            <a:ext cx="184785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hr-HR" sz="1600" dirty="0">
                <a:latin typeface="Trebuchet MS"/>
                <a:cs typeface="Trebuchet MS"/>
              </a:rPr>
              <a:t>PRORAČUN</a:t>
            </a:r>
            <a:endParaRPr sz="16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1025" y="905047"/>
            <a:ext cx="7680325" cy="3048142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1600"/>
              </a:lnSpc>
              <a:spcBef>
                <a:spcPts val="70"/>
              </a:spcBef>
            </a:pPr>
            <a:r>
              <a:rPr kumimoji="0" lang="hr-HR" sz="1600" b="1" i="0" u="none" strike="noStrike" kern="0" cap="none" spc="-5" normalizeH="0" baseline="0" noProof="0" dirty="0">
                <a:ln>
                  <a:noFill/>
                </a:ln>
                <a:solidFill>
                  <a:srgbClr val="3E3E3E"/>
                </a:solidFill>
                <a:effectLst/>
                <a:uLnTx/>
                <a:uFillTx/>
                <a:latin typeface="Trebuchet MS"/>
                <a:ea typeface="+mj-ea"/>
                <a:cs typeface="Trebuchet MS"/>
              </a:rPr>
              <a:t>Što je proračun</a:t>
            </a:r>
            <a:r>
              <a:rPr kumimoji="0" lang="hr-HR" sz="1600" b="1" i="0" u="none" strike="noStrike" kern="0" cap="none" spc="-85" normalizeH="0" baseline="0" noProof="0" dirty="0">
                <a:ln>
                  <a:noFill/>
                </a:ln>
                <a:solidFill>
                  <a:srgbClr val="3E3E3E"/>
                </a:solidFill>
                <a:effectLst/>
                <a:uLnTx/>
                <a:uFillTx/>
                <a:latin typeface="Trebuchet MS"/>
                <a:ea typeface="+mj-ea"/>
                <a:cs typeface="Trebuchet MS"/>
              </a:rPr>
              <a:t> </a:t>
            </a:r>
            <a:r>
              <a:rPr kumimoji="0" lang="hr-HR" sz="1600" b="1" i="0" u="none" strike="noStrike" kern="0" cap="none" spc="0" normalizeH="0" baseline="0" noProof="0" dirty="0">
                <a:ln>
                  <a:noFill/>
                </a:ln>
                <a:solidFill>
                  <a:srgbClr val="3E3E3E"/>
                </a:solidFill>
                <a:effectLst/>
                <a:uLnTx/>
                <a:uFillTx/>
                <a:latin typeface="Trebuchet MS"/>
                <a:ea typeface="+mj-ea"/>
                <a:cs typeface="Trebuchet MS"/>
              </a:rPr>
              <a:t>?</a:t>
            </a:r>
            <a:endParaRPr lang="hr-HR" sz="1600" b="1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1600"/>
              </a:lnSpc>
              <a:spcBef>
                <a:spcPts val="70"/>
              </a:spcBef>
            </a:pPr>
            <a:r>
              <a:rPr sz="1100" b="1" spc="-5" dirty="0" err="1">
                <a:solidFill>
                  <a:srgbClr val="3E3E3E"/>
                </a:solidFill>
                <a:latin typeface="Trebuchet MS"/>
                <a:cs typeface="Trebuchet MS"/>
              </a:rPr>
              <a:t>Proračun</a:t>
            </a:r>
            <a:r>
              <a:rPr sz="1100" b="1" spc="-5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je akt kojim se procjenjuju prihodi </a:t>
            </a:r>
            <a:r>
              <a:rPr sz="11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primici te utvrđuju rashodi </a:t>
            </a:r>
            <a:r>
              <a:rPr sz="11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izdaci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općine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 Kumrovec za proračunsku godinu, </a:t>
            </a:r>
            <a:r>
              <a:rPr sz="1100" dirty="0">
                <a:solidFill>
                  <a:srgbClr val="3E3E3E"/>
                </a:solidFill>
                <a:latin typeface="Trebuchet MS"/>
                <a:cs typeface="Trebuchet MS"/>
              </a:rPr>
              <a:t>a 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sadrži </a:t>
            </a:r>
            <a:r>
              <a:rPr sz="11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projekciju prihoda </a:t>
            </a:r>
            <a:r>
              <a:rPr sz="11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primitaka te  rashoda </a:t>
            </a:r>
            <a:r>
              <a:rPr sz="11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izdataka za sljedeće dvije</a:t>
            </a:r>
            <a:r>
              <a:rPr sz="1100" spc="-2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godine.</a:t>
            </a:r>
            <a:endParaRPr sz="1100" dirty="0">
              <a:latin typeface="Trebuchet MS"/>
              <a:cs typeface="Trebuchet MS"/>
            </a:endParaRPr>
          </a:p>
          <a:p>
            <a:pPr marL="28575" marR="682625" indent="-16510">
              <a:lnSpc>
                <a:spcPct val="101600"/>
              </a:lnSpc>
            </a:pP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Proračun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 se odnosi na fiskalnu godinu </a:t>
            </a:r>
            <a:r>
              <a:rPr sz="11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traje od 01. siječnja do 31. prosinca.  Zakonodavni akt kojim su regulirana sva pitanja vezana uz proračun je  Zakon </a:t>
            </a:r>
            <a:r>
              <a:rPr sz="1100" dirty="0">
                <a:solidFill>
                  <a:srgbClr val="3E3E3E"/>
                </a:solidFill>
                <a:latin typeface="Trebuchet MS"/>
                <a:cs typeface="Trebuchet MS"/>
              </a:rPr>
              <a:t>o 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proračunu („Narodne novine” br. </a:t>
            </a:r>
            <a:r>
              <a:rPr lang="hr-HR" sz="1100" spc="-5" dirty="0">
                <a:solidFill>
                  <a:srgbClr val="3E3E3E"/>
                </a:solidFill>
                <a:latin typeface="Trebuchet MS"/>
                <a:cs typeface="Trebuchet MS"/>
              </a:rPr>
              <a:t>144/2021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).</a:t>
            </a:r>
            <a:endParaRPr lang="hr-HR" sz="1100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pPr marL="28575" marR="682625" indent="-16510">
              <a:lnSpc>
                <a:spcPct val="101600"/>
              </a:lnSpc>
            </a:pPr>
            <a:endParaRPr sz="1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r>
              <a:rPr lang="hr-HR" sz="1600" b="1" dirty="0">
                <a:latin typeface="Trebuchet MS" panose="020B0603020202020204" pitchFamily="34" charset="0"/>
                <a:cs typeface="Times New Roman"/>
              </a:rPr>
              <a:t>Kako se donosi proračun ?</a:t>
            </a:r>
            <a:endParaRPr sz="1600" b="1" dirty="0">
              <a:latin typeface="Trebuchet MS" panose="020B0603020202020204" pitchFamily="34" charset="0"/>
              <a:cs typeface="Times New Roman"/>
            </a:endParaRPr>
          </a:p>
          <a:p>
            <a:pPr marL="12700" marR="314325">
              <a:lnSpc>
                <a:spcPct val="101600"/>
              </a:lnSpc>
            </a:pP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Jedini ovlašteni predlagatelj proračuna općine je općinski načelnik. Općinski  načelnik općine Kumrovec odgovoran je za zakonito planiranje </a:t>
            </a:r>
            <a:r>
              <a:rPr sz="11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izvršavanje  proračuna, za svrhovito, učinkovito </a:t>
            </a:r>
            <a:r>
              <a:rPr sz="11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ekonomično raspolaganje proračunskim  sredstvima. </a:t>
            </a:r>
            <a:endParaRPr lang="hr-HR" sz="1100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pPr marL="12700" marR="314325">
              <a:lnSpc>
                <a:spcPct val="101600"/>
              </a:lnSpc>
            </a:pP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Proračun</a:t>
            </a:r>
            <a:r>
              <a:rPr lang="hr-HR" sz="1100" spc="-5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donosi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 (izglasava) </a:t>
            </a:r>
            <a:r>
              <a:rPr lang="hr-HR" sz="1100" spc="-5" dirty="0">
                <a:solidFill>
                  <a:srgbClr val="3E3E3E"/>
                </a:solidFill>
                <a:latin typeface="Trebuchet MS"/>
                <a:cs typeface="Trebuchet MS"/>
              </a:rPr>
              <a:t>predstavničko tijelo –O</a:t>
            </a: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pćinsko</a:t>
            </a:r>
            <a:r>
              <a:rPr lang="hr-HR" sz="1100" spc="-5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vijeće</a:t>
            </a:r>
            <a:r>
              <a:rPr lang="hr-HR" sz="1100" spc="-5" dirty="0">
                <a:solidFill>
                  <a:srgbClr val="3E3E3E"/>
                </a:solidFill>
                <a:latin typeface="Trebuchet MS"/>
                <a:cs typeface="Trebuchet MS"/>
              </a:rPr>
              <a:t> Općine Kumrovec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 do kraja godine za </a:t>
            </a: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iduću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godinu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.</a:t>
            </a:r>
            <a:endParaRPr lang="hr-HR" sz="1100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pPr marL="12700" marR="314325">
              <a:lnSpc>
                <a:spcPct val="101600"/>
              </a:lnSpc>
            </a:pPr>
            <a:endParaRPr sz="11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r>
              <a:rPr lang="hr-HR" sz="1600" b="1" dirty="0">
                <a:latin typeface="Trebuchet MS" panose="020B0603020202020204" pitchFamily="34" charset="0"/>
                <a:cs typeface="Times New Roman"/>
              </a:rPr>
              <a:t>Da li se proračun može mijenjati ?</a:t>
            </a:r>
            <a:endParaRPr sz="1600" b="1" dirty="0">
              <a:latin typeface="Trebuchet MS" panose="020B0603020202020204" pitchFamily="34" charset="0"/>
              <a:cs typeface="Times New Roman"/>
            </a:endParaRPr>
          </a:p>
          <a:p>
            <a:pPr marL="12700" marR="911860">
              <a:lnSpc>
                <a:spcPct val="101600"/>
              </a:lnSpc>
            </a:pP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Proračun nije statičan akt već se </a:t>
            </a: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sukladno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lang="hr-HR" sz="1100" spc="-5" dirty="0">
                <a:solidFill>
                  <a:srgbClr val="3E3E3E"/>
                </a:solidFill>
                <a:latin typeface="Trebuchet MS"/>
                <a:cs typeface="Trebuchet MS"/>
              </a:rPr>
              <a:t>Z</a:t>
            </a: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akonu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 može mijenjati </a:t>
            </a: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tijekom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proračunske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 godine. Ta izmjena se </a:t>
            </a: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naziva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lang="hr-HR" sz="1100" spc="-5" dirty="0">
                <a:solidFill>
                  <a:srgbClr val="3E3E3E"/>
                </a:solidFill>
                <a:latin typeface="Trebuchet MS"/>
                <a:cs typeface="Trebuchet MS"/>
              </a:rPr>
              <a:t>izmjene i dopune proračuna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.</a:t>
            </a:r>
            <a:endParaRPr sz="11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Procedura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izmjena</a:t>
            </a:r>
            <a:r>
              <a:rPr lang="hr-HR" sz="1100" spc="-5" dirty="0">
                <a:solidFill>
                  <a:srgbClr val="3E3E3E"/>
                </a:solidFill>
                <a:latin typeface="Trebuchet MS"/>
                <a:cs typeface="Trebuchet MS"/>
              </a:rPr>
              <a:t> i dopuna </a:t>
            </a:r>
            <a:r>
              <a:rPr sz="1100" spc="-5" dirty="0" err="1">
                <a:solidFill>
                  <a:srgbClr val="3E3E3E"/>
                </a:solidFill>
                <a:latin typeface="Trebuchet MS"/>
                <a:cs typeface="Trebuchet MS"/>
              </a:rPr>
              <a:t>proračuna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 identična je proceduri njegova</a:t>
            </a:r>
            <a:r>
              <a:rPr sz="1100" spc="-6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100" spc="-5" dirty="0">
                <a:solidFill>
                  <a:srgbClr val="3E3E3E"/>
                </a:solidFill>
                <a:latin typeface="Trebuchet MS"/>
                <a:cs typeface="Trebuchet MS"/>
              </a:rPr>
              <a:t>donošenja.</a:t>
            </a:r>
            <a:endParaRPr sz="11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0925" y="743725"/>
            <a:ext cx="2335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/>
              <a:t>PRORAČUN</a:t>
            </a:r>
            <a:r>
              <a:rPr sz="1800" spc="-80" dirty="0"/>
              <a:t> </a:t>
            </a:r>
            <a:endParaRPr sz="1800" dirty="0"/>
          </a:p>
        </p:txBody>
      </p:sp>
      <p:sp>
        <p:nvSpPr>
          <p:cNvPr id="4" name="object 4"/>
          <p:cNvSpPr txBox="1"/>
          <p:nvPr/>
        </p:nvSpPr>
        <p:spPr>
          <a:xfrm>
            <a:off x="440925" y="1067575"/>
            <a:ext cx="7767955" cy="356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hr-HR" sz="1400" b="1" spc="-5" dirty="0">
                <a:solidFill>
                  <a:srgbClr val="3E3E3E"/>
                </a:solidFill>
                <a:latin typeface="Trebuchet MS"/>
                <a:cs typeface="Trebuchet MS"/>
              </a:rPr>
              <a:t>Sadržaj proračuna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hr-HR" sz="1400" spc="-5" dirty="0">
                <a:solidFill>
                  <a:srgbClr val="3E3E3E"/>
                </a:solidFill>
                <a:latin typeface="Trebuchet MS"/>
                <a:cs typeface="Trebuchet MS"/>
              </a:rPr>
              <a:t>Proračun je uravnotežen, a raspoređuje se kroz Opći dio proračuna, Posebni dio proračuna i Obrazloženje proračuna.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3E3E3E"/>
                </a:solidFill>
                <a:latin typeface="Trebuchet MS" panose="020B0603020202020204" pitchFamily="34" charset="0"/>
                <a:cs typeface="Trebuchet MS"/>
              </a:rPr>
              <a:t>1. Opći </a:t>
            </a:r>
            <a:r>
              <a:rPr sz="1800" spc="-5" dirty="0" err="1">
                <a:solidFill>
                  <a:srgbClr val="3E3E3E"/>
                </a:solidFill>
                <a:latin typeface="Trebuchet MS" panose="020B0603020202020204" pitchFamily="34" charset="0"/>
                <a:cs typeface="Trebuchet MS"/>
              </a:rPr>
              <a:t>dio</a:t>
            </a:r>
            <a:r>
              <a:rPr sz="1800" spc="-10" dirty="0">
                <a:solidFill>
                  <a:srgbClr val="3E3E3E"/>
                </a:solidFill>
                <a:latin typeface="Trebuchet MS" panose="020B0603020202020204" pitchFamily="34" charset="0"/>
                <a:cs typeface="Trebuchet MS"/>
              </a:rPr>
              <a:t> </a:t>
            </a:r>
            <a:r>
              <a:rPr sz="1800" spc="-5" dirty="0" err="1">
                <a:solidFill>
                  <a:srgbClr val="3E3E3E"/>
                </a:solidFill>
                <a:latin typeface="Trebuchet MS" panose="020B0603020202020204" pitchFamily="34" charset="0"/>
                <a:cs typeface="Trebuchet MS"/>
              </a:rPr>
              <a:t>Proračuna</a:t>
            </a:r>
            <a:endParaRPr sz="2600" dirty="0">
              <a:latin typeface="Trebuchet MS" panose="020B0603020202020204" pitchFamily="34" charset="0"/>
              <a:cs typeface="Times New Roman"/>
            </a:endParaRPr>
          </a:p>
          <a:p>
            <a:pPr marL="12700" marR="281940">
              <a:lnSpc>
                <a:spcPts val="1670"/>
              </a:lnSpc>
            </a:pPr>
            <a:endParaRPr lang="hr-HR" sz="1400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Opći dio proračuna prikazuje: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Sažetak Računa prihoda i rashoda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Sažetak računa financiranja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Račun prihoda i rashoda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Račun financiranja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Preneseni višak ili preneseni manjak prihoda nad rashodima</a:t>
            </a:r>
          </a:p>
          <a:p>
            <a:pPr marL="12700" marR="281940">
              <a:lnSpc>
                <a:spcPts val="1670"/>
              </a:lnSpc>
            </a:pPr>
            <a:endParaRPr lang="hr-HR" sz="1400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pPr marL="12700" marR="281940">
              <a:lnSpc>
                <a:spcPts val="1670"/>
              </a:lnSpc>
            </a:pPr>
            <a:endParaRPr lang="hr-HR" sz="1400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pPr marL="12700" marR="281940">
              <a:lnSpc>
                <a:spcPts val="1670"/>
              </a:lnSpc>
            </a:pPr>
            <a:endParaRPr sz="1400" dirty="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C72D555C-F397-C575-27BA-52669B83273D}"/>
              </a:ext>
            </a:extLst>
          </p:cNvPr>
          <p:cNvSpPr txBox="1"/>
          <p:nvPr/>
        </p:nvSpPr>
        <p:spPr>
          <a:xfrm>
            <a:off x="1181099" y="76200"/>
            <a:ext cx="6781800" cy="11464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dirty="0"/>
              <a:t>		</a:t>
            </a:r>
          </a:p>
          <a:p>
            <a:r>
              <a:rPr lang="hr-HR" sz="1400" dirty="0"/>
              <a:t>		I IZMJENE I DOPUNE PRORAČUN-a OPĆINE KUMROVEC </a:t>
            </a:r>
          </a:p>
          <a:p>
            <a:r>
              <a:rPr lang="hr-HR" sz="1400" dirty="0"/>
              <a:t>                                                                          ZA 2026 godinu</a:t>
            </a:r>
            <a:endParaRPr lang="hr-HR" sz="1200" dirty="0"/>
          </a:p>
          <a:p>
            <a:endParaRPr lang="hr-HR" altLang="sr-Latn-RS" sz="1200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hr-HR" altLang="sr-Latn-RS" sz="105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Sažetak Proračuna Općine Kumrovec za 2026 g. nakon I izmjena i dopuna</a:t>
            </a:r>
            <a:endParaRPr lang="hr-HR" altLang="sr-Latn-RS" sz="1050" dirty="0"/>
          </a:p>
        </p:txBody>
      </p:sp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77BC76C1-8B84-DEC9-603C-68B414B24F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018740"/>
              </p:ext>
            </p:extLst>
          </p:nvPr>
        </p:nvGraphicFramePr>
        <p:xfrm>
          <a:off x="2463500" y="1282704"/>
          <a:ext cx="4216999" cy="3452805"/>
        </p:xfrm>
        <a:graphic>
          <a:graphicData uri="http://schemas.openxmlformats.org/drawingml/2006/table">
            <a:tbl>
              <a:tblPr/>
              <a:tblGrid>
                <a:gridCol w="2143447">
                  <a:extLst>
                    <a:ext uri="{9D8B030D-6E8A-4147-A177-3AD203B41FA5}">
                      <a16:colId xmlns:a16="http://schemas.microsoft.com/office/drawing/2014/main" val="2378620634"/>
                    </a:ext>
                  </a:extLst>
                </a:gridCol>
                <a:gridCol w="698950">
                  <a:extLst>
                    <a:ext uri="{9D8B030D-6E8A-4147-A177-3AD203B41FA5}">
                      <a16:colId xmlns:a16="http://schemas.microsoft.com/office/drawing/2014/main" val="1415277678"/>
                    </a:ext>
                  </a:extLst>
                </a:gridCol>
                <a:gridCol w="629055">
                  <a:extLst>
                    <a:ext uri="{9D8B030D-6E8A-4147-A177-3AD203B41FA5}">
                      <a16:colId xmlns:a16="http://schemas.microsoft.com/office/drawing/2014/main" val="3058251996"/>
                    </a:ext>
                  </a:extLst>
                </a:gridCol>
                <a:gridCol w="745547">
                  <a:extLst>
                    <a:ext uri="{9D8B030D-6E8A-4147-A177-3AD203B41FA5}">
                      <a16:colId xmlns:a16="http://schemas.microsoft.com/office/drawing/2014/main" val="391043399"/>
                    </a:ext>
                  </a:extLst>
                </a:gridCol>
              </a:tblGrid>
              <a:tr h="2865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OPIS/EUR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Plan 2026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povećanje/  smanjenje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novi plan 2026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34603"/>
                  </a:ext>
                </a:extLst>
              </a:tr>
              <a:tr h="1817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A. SAŽETAK RAČUNA PRIHODA I RASHODA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036961"/>
                  </a:ext>
                </a:extLst>
              </a:tr>
              <a:tr h="17473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6. Prihodi poslovanja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3.065.179,08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-351.801,37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2.713.377,71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7733965"/>
                  </a:ext>
                </a:extLst>
              </a:tr>
              <a:tr h="17473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7. Prihodi od prodaje nefinancijske imovine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40.300,00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210719"/>
                  </a:ext>
                </a:extLst>
              </a:tr>
              <a:tr h="17473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PRIHODI UKUPNO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3.105.479,08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-351.801,37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2.753.677,71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2703071"/>
                  </a:ext>
                </a:extLst>
              </a:tr>
              <a:tr h="17473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3. Rashodi poslovanja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1.725.910,00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-165.050,00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1.563.860,00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792175"/>
                  </a:ext>
                </a:extLst>
              </a:tr>
              <a:tr h="17473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4. Rashodi za nabavu  nefinancijske imovine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1.395.000,00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219.575,90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1.614.575,90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833851"/>
                  </a:ext>
                </a:extLst>
              </a:tr>
              <a:tr h="17473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RASHODI UKUPNO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3.123.910,00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54.525,90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3.178.435,90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905988"/>
                  </a:ext>
                </a:extLst>
              </a:tr>
              <a:tr h="17473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Razlika 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-18.430,92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-406.327,27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-424.758,19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220235"/>
                  </a:ext>
                </a:extLst>
              </a:tr>
              <a:tr h="17473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B. SAŽETAK RAČUNA FINANCIRANJA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32226"/>
                  </a:ext>
                </a:extLst>
              </a:tr>
              <a:tr h="17473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8. Primici od financijske imovine i zaduživanja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  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335.000,00   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335.000,00   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156788"/>
                  </a:ext>
                </a:extLst>
              </a:tr>
              <a:tr h="2865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5. Izdaci za financijsku imovinu i otplate zajmova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45.700,00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27.500,00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73.200,00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571686"/>
                  </a:ext>
                </a:extLst>
              </a:tr>
              <a:tr h="17473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Neto zaduživanje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-45.700,00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307.500,00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261.800,00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063886"/>
                  </a:ext>
                </a:extLst>
              </a:tr>
              <a:tr h="17473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VIŠAK/MANJAK+NETO FINANCIRANJE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-64.130,92   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-98.827,27   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-162.958,19   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026522"/>
                  </a:ext>
                </a:extLst>
              </a:tr>
              <a:tr h="17473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C. PRENESENI VIŠAK ILI PRENESENI MANJAK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0184797"/>
                  </a:ext>
                </a:extLst>
              </a:tr>
              <a:tr h="17473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r-HR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višak/manjak prihoda iz prethodne godine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64.130,92   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98.827,27   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162.958,19   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065543"/>
                  </a:ext>
                </a:extLst>
              </a:tr>
              <a:tr h="42635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VIŠAK/MANJAK+NETO FINANCIRANJE+RASPOLOŽIVA SREDSTVA IZ PRETHODNIH GODINA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89" marR="6989" marT="69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645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575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9750" y="867762"/>
            <a:ext cx="6424295" cy="12695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64"/>
              </a:lnSpc>
              <a:spcBef>
                <a:spcPts val="100"/>
              </a:spcBef>
            </a:pPr>
            <a:r>
              <a:rPr lang="hr-HR" sz="1400" spc="-5" dirty="0">
                <a:latin typeface="Trebuchet MS"/>
                <a:cs typeface="Trebuchet MS"/>
              </a:rPr>
              <a:t>		</a:t>
            </a:r>
            <a:r>
              <a:rPr sz="1400" spc="-5" dirty="0">
                <a:latin typeface="Trebuchet MS"/>
                <a:cs typeface="Trebuchet MS"/>
              </a:rPr>
              <a:t>PRORAČUN OPĆINE KUMROVEC ZA 202</a:t>
            </a:r>
            <a:r>
              <a:rPr lang="hr-HR" sz="1400" spc="-5" dirty="0">
                <a:latin typeface="Trebuchet MS"/>
                <a:cs typeface="Trebuchet MS"/>
              </a:rPr>
              <a:t>6</a:t>
            </a:r>
            <a:r>
              <a:rPr sz="1400" spc="-15" dirty="0">
                <a:latin typeface="Trebuchet MS"/>
                <a:cs typeface="Trebuchet MS"/>
              </a:rPr>
              <a:t> </a:t>
            </a:r>
            <a:r>
              <a:rPr sz="1400" spc="-5" dirty="0" err="1">
                <a:latin typeface="Trebuchet MS"/>
                <a:cs typeface="Trebuchet MS"/>
              </a:rPr>
              <a:t>godinu</a:t>
            </a:r>
            <a:r>
              <a:rPr lang="hr-HR" sz="1400" spc="-5" dirty="0">
                <a:latin typeface="Trebuchet MS"/>
                <a:cs typeface="Trebuchet MS"/>
              </a:rPr>
              <a:t> </a:t>
            </a:r>
          </a:p>
          <a:p>
            <a:pPr marL="12700">
              <a:lnSpc>
                <a:spcPts val="1664"/>
              </a:lnSpc>
              <a:spcBef>
                <a:spcPts val="100"/>
              </a:spcBef>
            </a:pPr>
            <a:r>
              <a:rPr lang="hr-HR" sz="1400" spc="-5" dirty="0">
                <a:latin typeface="Trebuchet MS"/>
                <a:cs typeface="Trebuchet MS"/>
              </a:rPr>
              <a:t>                                             nakon I izmjena i dopuna</a:t>
            </a:r>
            <a:endParaRPr lang="hr-HR" sz="1400" dirty="0">
              <a:latin typeface="Trebuchet MS"/>
              <a:cs typeface="Trebuchet MS"/>
            </a:endParaRPr>
          </a:p>
          <a:p>
            <a:pPr marL="12700">
              <a:lnSpc>
                <a:spcPts val="1664"/>
              </a:lnSpc>
              <a:spcBef>
                <a:spcPts val="100"/>
              </a:spcBef>
            </a:pPr>
            <a:r>
              <a:rPr lang="hr-HR" sz="1400" spc="-5" dirty="0">
                <a:latin typeface="Trebuchet MS"/>
                <a:cs typeface="Trebuchet MS"/>
              </a:rPr>
              <a:t>	</a:t>
            </a:r>
          </a:p>
          <a:p>
            <a:pPr marL="12700">
              <a:lnSpc>
                <a:spcPts val="1664"/>
              </a:lnSpc>
            </a:pPr>
            <a:r>
              <a:rPr sz="1400" spc="-5" dirty="0" err="1">
                <a:latin typeface="Trebuchet MS"/>
                <a:cs typeface="Trebuchet MS"/>
              </a:rPr>
              <a:t>Proračunski</a:t>
            </a:r>
            <a:r>
              <a:rPr sz="1400" spc="-5" dirty="0">
                <a:latin typeface="Trebuchet MS"/>
                <a:cs typeface="Trebuchet MS"/>
              </a:rPr>
              <a:t> prihodi </a:t>
            </a:r>
            <a:r>
              <a:rPr sz="1400" dirty="0" err="1">
                <a:latin typeface="Trebuchet MS"/>
                <a:cs typeface="Trebuchet MS"/>
              </a:rPr>
              <a:t>i</a:t>
            </a:r>
            <a:r>
              <a:rPr sz="1400" spc="-10" dirty="0">
                <a:latin typeface="Trebuchet MS"/>
                <a:cs typeface="Trebuchet MS"/>
              </a:rPr>
              <a:t> </a:t>
            </a:r>
            <a:r>
              <a:rPr sz="1400" spc="-5" dirty="0" err="1">
                <a:latin typeface="Trebuchet MS"/>
                <a:cs typeface="Trebuchet MS"/>
              </a:rPr>
              <a:t>primici</a:t>
            </a:r>
            <a:endParaRPr sz="1450" dirty="0">
              <a:latin typeface="Times New Roman"/>
              <a:cs typeface="Times New Roman"/>
            </a:endParaRPr>
          </a:p>
          <a:p>
            <a:pPr marL="12700" marR="5080">
              <a:lnSpc>
                <a:spcPts val="1430"/>
              </a:lnSpc>
            </a:pPr>
            <a:r>
              <a:rPr sz="1200" spc="-5" dirty="0">
                <a:latin typeface="Trebuchet MS"/>
                <a:cs typeface="Trebuchet MS"/>
              </a:rPr>
              <a:t>Ukupno planirani </a:t>
            </a:r>
            <a:r>
              <a:rPr sz="1200" spc="-5" dirty="0" err="1">
                <a:latin typeface="Trebuchet MS"/>
                <a:cs typeface="Trebuchet MS"/>
              </a:rPr>
              <a:t>prihodi</a:t>
            </a:r>
            <a:r>
              <a:rPr sz="1200" spc="-5" dirty="0">
                <a:latin typeface="Trebuchet MS"/>
                <a:cs typeface="Trebuchet MS"/>
              </a:rPr>
              <a:t> </a:t>
            </a:r>
            <a:r>
              <a:rPr lang="hr-HR" sz="1200" spc="-5" dirty="0">
                <a:latin typeface="Trebuchet MS"/>
                <a:cs typeface="Trebuchet MS"/>
              </a:rPr>
              <a:t>i primici </a:t>
            </a:r>
            <a:r>
              <a:rPr sz="1200" spc="-5" dirty="0">
                <a:latin typeface="Trebuchet MS"/>
                <a:cs typeface="Trebuchet MS"/>
              </a:rPr>
              <a:t>za 202</a:t>
            </a:r>
            <a:r>
              <a:rPr lang="hr-HR" sz="1200" spc="-5" dirty="0">
                <a:latin typeface="Trebuchet MS"/>
                <a:cs typeface="Trebuchet MS"/>
              </a:rPr>
              <a:t>6</a:t>
            </a:r>
            <a:r>
              <a:rPr sz="1200" spc="-5" dirty="0">
                <a:latin typeface="Trebuchet MS"/>
                <a:cs typeface="Trebuchet MS"/>
              </a:rPr>
              <a:t>. godinu </a:t>
            </a:r>
            <a:r>
              <a:rPr sz="1200" spc="-5" dirty="0" err="1">
                <a:latin typeface="Trebuchet MS"/>
                <a:cs typeface="Trebuchet MS"/>
              </a:rPr>
              <a:t>iznose</a:t>
            </a:r>
            <a:r>
              <a:rPr sz="1200" spc="-5" dirty="0">
                <a:latin typeface="Trebuchet MS"/>
                <a:cs typeface="Trebuchet MS"/>
              </a:rPr>
              <a:t> </a:t>
            </a:r>
            <a:r>
              <a:rPr lang="hr-HR" sz="1200" spc="-5" dirty="0">
                <a:latin typeface="Trebuchet MS"/>
                <a:cs typeface="Trebuchet MS"/>
              </a:rPr>
              <a:t>3,088.677,71 EUR</a:t>
            </a:r>
            <a:r>
              <a:rPr sz="1200" spc="-5" dirty="0">
                <a:latin typeface="Trebuchet MS"/>
                <a:cs typeface="Trebuchet MS"/>
              </a:rPr>
              <a:t> </a:t>
            </a:r>
            <a:r>
              <a:rPr sz="1200" dirty="0">
                <a:latin typeface="Trebuchet MS"/>
                <a:cs typeface="Trebuchet MS"/>
              </a:rPr>
              <a:t>i </a:t>
            </a:r>
            <a:r>
              <a:rPr sz="1200" spc="-5" dirty="0">
                <a:latin typeface="Trebuchet MS"/>
                <a:cs typeface="Trebuchet MS"/>
              </a:rPr>
              <a:t>prikazani su </a:t>
            </a:r>
            <a:r>
              <a:rPr sz="1200" dirty="0">
                <a:latin typeface="Trebuchet MS"/>
                <a:cs typeface="Trebuchet MS"/>
              </a:rPr>
              <a:t>u </a:t>
            </a:r>
            <a:r>
              <a:rPr sz="1200" spc="-5" dirty="0">
                <a:latin typeface="Trebuchet MS"/>
                <a:cs typeface="Trebuchet MS"/>
              </a:rPr>
              <a:t>sljedećoj  strukturi: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Tablica 6">
            <a:extLst>
              <a:ext uri="{FF2B5EF4-FFF2-40B4-BE49-F238E27FC236}">
                <a16:creationId xmlns:a16="http://schemas.microsoft.com/office/drawing/2014/main" id="{2BE66AF1-2455-4B48-812A-4794B98E5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510652"/>
              </p:ext>
            </p:extLst>
          </p:nvPr>
        </p:nvGraphicFramePr>
        <p:xfrm>
          <a:off x="769250" y="2438400"/>
          <a:ext cx="381000" cy="1320165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119467728"/>
                    </a:ext>
                  </a:extLst>
                </a:gridCol>
              </a:tblGrid>
              <a:tr h="126748"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7103074"/>
                  </a:ext>
                </a:extLst>
              </a:tr>
              <a:tr h="126623"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3770346"/>
                  </a:ext>
                </a:extLst>
              </a:tr>
              <a:tr h="126623"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1697198"/>
                  </a:ext>
                </a:extLst>
              </a:tr>
              <a:tr h="112789"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1322726"/>
                  </a:ext>
                </a:extLst>
              </a:tr>
              <a:tr h="126623"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052387"/>
                  </a:ext>
                </a:extLst>
              </a:tr>
              <a:tr h="126623"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794682"/>
                  </a:ext>
                </a:extLst>
              </a:tr>
              <a:tr h="120292"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967405"/>
                  </a:ext>
                </a:extLst>
              </a:tr>
              <a:tr h="119244"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39399"/>
                  </a:ext>
                </a:extLst>
              </a:tr>
              <a:tr h="98013">
                <a:tc>
                  <a:txBody>
                    <a:bodyPr/>
                    <a:lstStyle/>
                    <a:p>
                      <a:pPr algn="r" fontAlgn="b"/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4489820"/>
                  </a:ext>
                </a:extLst>
              </a:tr>
            </a:tbl>
          </a:graphicData>
        </a:graphic>
      </p:graphicFrame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62640362-7F92-C4A9-6403-7058FDA735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862045"/>
              </p:ext>
            </p:extLst>
          </p:nvPr>
        </p:nvGraphicFramePr>
        <p:xfrm>
          <a:off x="2298700" y="2003266"/>
          <a:ext cx="4546600" cy="201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67100">
                  <a:extLst>
                    <a:ext uri="{9D8B030D-6E8A-4147-A177-3AD203B41FA5}">
                      <a16:colId xmlns:a16="http://schemas.microsoft.com/office/drawing/2014/main" val="3156949998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352574124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900" b="1" u="none" strike="noStrike" dirty="0">
                          <a:effectLst/>
                        </a:rPr>
                        <a:t>PRIHODI I PRIMICI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u="none" strike="noStrike" dirty="0">
                          <a:effectLst/>
                        </a:rPr>
                        <a:t>IZNOS U EUR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035475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900" u="none" strike="noStrike">
                          <a:effectLst/>
                        </a:rPr>
                        <a:t>1. 61 Prihodi od poreza:                                                 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u="none" strike="noStrike">
                          <a:effectLst/>
                        </a:rPr>
                        <a:t>956.337,71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9585311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hr-HR" sz="900" u="none" strike="noStrike">
                          <a:effectLst/>
                        </a:rPr>
                        <a:t>2. 63 Prihodi od pomoći iz inozemstva i od subjekata unutar proračuna    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u="none" strike="noStrike">
                          <a:effectLst/>
                        </a:rPr>
                        <a:t>1474314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34353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hr-HR" sz="900" u="none" strike="noStrike" dirty="0">
                          <a:effectLst/>
                        </a:rPr>
                        <a:t>3. 64 Prihodi od imovine:                                                         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u="none" strike="noStrike">
                          <a:effectLst/>
                        </a:rPr>
                        <a:t>11.702,00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3956143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900" u="none" strike="noStrike">
                          <a:effectLst/>
                        </a:rPr>
                        <a:t>4. 65 Prihodi od upravnih i administrativnih pristojbi  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u="none" strike="noStrike">
                          <a:effectLst/>
                        </a:rPr>
                        <a:t>252.324,00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567415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900" u="none" strike="noStrike">
                          <a:effectLst/>
                        </a:rPr>
                        <a:t>5. 66 Prihodi od prodaje proizvoda, te pruženih usluga, donacija :     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u="none" strike="noStrike">
                          <a:effectLst/>
                        </a:rPr>
                        <a:t>14.700,00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619404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900" u="none" strike="noStrike">
                          <a:effectLst/>
                        </a:rPr>
                        <a:t>6. 68 Prihodi od kazni :           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u="none" strike="noStrike">
                          <a:effectLst/>
                        </a:rPr>
                        <a:t>4.000,00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0335123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900" u="none" strike="noStrike">
                          <a:effectLst/>
                        </a:rPr>
                        <a:t>7. 72 Prihodi od prodaje proiz.dug.imovine                                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u="none" strike="noStrike">
                          <a:effectLst/>
                        </a:rPr>
                        <a:t>40.300,00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0313159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900" u="none" strike="noStrike">
                          <a:effectLst/>
                        </a:rPr>
                        <a:t>8. 81. Primljeni povrati glavnica danih zajmova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u="none" strike="noStrike">
                          <a:effectLst/>
                        </a:rPr>
                        <a:t>25.000,00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635491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900" u="none" strike="noStrike">
                          <a:effectLst/>
                        </a:rPr>
                        <a:t>9. 84 Primici od zaduživanja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u="none" strike="noStrike">
                          <a:effectLst/>
                        </a:rPr>
                        <a:t>310.000,00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2664097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hr-HR" sz="900" b="1" u="none" strike="noStrike" dirty="0">
                          <a:effectLst/>
                        </a:rPr>
                        <a:t>UKUPNO: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u="none" strike="noStrike" dirty="0">
                          <a:effectLst/>
                        </a:rPr>
                        <a:t>3.088.677,71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39636225"/>
                  </a:ext>
                </a:extLst>
              </a:tr>
            </a:tbl>
          </a:graphicData>
        </a:graphic>
      </p:graphicFrame>
      <p:pic>
        <p:nvPicPr>
          <p:cNvPr id="8" name="Slika 7">
            <a:extLst>
              <a:ext uri="{FF2B5EF4-FFF2-40B4-BE49-F238E27FC236}">
                <a16:creationId xmlns:a16="http://schemas.microsoft.com/office/drawing/2014/main" id="{B7CF1A08-9E41-6759-CC05-77CCB65BF6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6807" y="4114800"/>
            <a:ext cx="4578493" cy="228619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8874" y="600350"/>
            <a:ext cx="7146925" cy="1220269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1400" b="1" spc="-5" dirty="0">
                <a:solidFill>
                  <a:srgbClr val="3E3E3E"/>
                </a:solidFill>
                <a:latin typeface="Trebuchet MS"/>
                <a:cs typeface="Trebuchet MS"/>
              </a:rPr>
              <a:t>Proračunski rashodi </a:t>
            </a:r>
            <a:r>
              <a:rPr sz="1400" b="1" dirty="0" err="1">
                <a:solidFill>
                  <a:srgbClr val="3E3E3E"/>
                </a:solidFill>
                <a:latin typeface="Trebuchet MS"/>
                <a:cs typeface="Trebuchet MS"/>
              </a:rPr>
              <a:t>i</a:t>
            </a:r>
            <a:r>
              <a:rPr sz="1400" b="1" spc="-1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400" b="1" spc="-5" dirty="0" err="1">
                <a:solidFill>
                  <a:srgbClr val="3E3E3E"/>
                </a:solidFill>
                <a:latin typeface="Trebuchet MS"/>
                <a:cs typeface="Trebuchet MS"/>
              </a:rPr>
              <a:t>izdaci</a:t>
            </a:r>
            <a:r>
              <a:rPr lang="hr-HR" sz="1400" b="1" spc="-5" dirty="0">
                <a:solidFill>
                  <a:srgbClr val="3E3E3E"/>
                </a:solidFill>
                <a:latin typeface="Trebuchet MS"/>
                <a:cs typeface="Trebuchet MS"/>
              </a:rPr>
              <a:t> nakon I </a:t>
            </a:r>
            <a:r>
              <a:rPr lang="hr-HR" sz="1400" b="1" spc="-5" dirty="0" err="1">
                <a:solidFill>
                  <a:srgbClr val="3E3E3E"/>
                </a:solidFill>
                <a:latin typeface="Trebuchet MS"/>
                <a:cs typeface="Trebuchet MS"/>
              </a:rPr>
              <a:t>imjena</a:t>
            </a:r>
            <a:r>
              <a:rPr lang="hr-HR" sz="1400" b="1" spc="-5" dirty="0">
                <a:solidFill>
                  <a:srgbClr val="3E3E3E"/>
                </a:solidFill>
                <a:latin typeface="Trebuchet MS"/>
                <a:cs typeface="Trebuchet MS"/>
              </a:rPr>
              <a:t> i dopuna </a:t>
            </a:r>
            <a:endParaRPr sz="1400" dirty="0">
              <a:latin typeface="Trebuchet MS"/>
              <a:cs typeface="Trebuchet MS"/>
            </a:endParaRPr>
          </a:p>
          <a:p>
            <a:pPr marL="12700" marR="5080">
              <a:lnSpc>
                <a:spcPts val="1800"/>
              </a:lnSpc>
              <a:spcBef>
                <a:spcPts val="115"/>
              </a:spcBef>
            </a:pPr>
            <a:endParaRPr lang="hr-HR" sz="1200" spc="-5" dirty="0">
              <a:latin typeface="Trebuchet MS"/>
              <a:cs typeface="Trebuchet MS"/>
            </a:endParaRPr>
          </a:p>
          <a:p>
            <a:pPr marL="12700" marR="5080">
              <a:lnSpc>
                <a:spcPts val="1800"/>
              </a:lnSpc>
              <a:spcBef>
                <a:spcPts val="115"/>
              </a:spcBef>
            </a:pPr>
            <a:r>
              <a:rPr sz="1200" spc="-5" dirty="0" err="1">
                <a:latin typeface="Trebuchet MS"/>
                <a:cs typeface="Trebuchet MS"/>
              </a:rPr>
              <a:t>Ukupno</a:t>
            </a:r>
            <a:r>
              <a:rPr sz="1200" spc="-5" dirty="0">
                <a:latin typeface="Trebuchet MS"/>
                <a:cs typeface="Trebuchet MS"/>
              </a:rPr>
              <a:t> planirani rashodi </a:t>
            </a:r>
            <a:r>
              <a:rPr sz="1200" dirty="0">
                <a:latin typeface="Trebuchet MS"/>
                <a:cs typeface="Trebuchet MS"/>
              </a:rPr>
              <a:t>i </a:t>
            </a:r>
            <a:r>
              <a:rPr sz="1200" spc="-5" dirty="0">
                <a:latin typeface="Trebuchet MS"/>
                <a:cs typeface="Trebuchet MS"/>
              </a:rPr>
              <a:t>izdaci Općine Kumrovec za 202</a:t>
            </a:r>
            <a:r>
              <a:rPr lang="hr-HR" sz="1200" spc="-5" dirty="0">
                <a:latin typeface="Trebuchet MS"/>
                <a:cs typeface="Trebuchet MS"/>
              </a:rPr>
              <a:t>6</a:t>
            </a:r>
            <a:r>
              <a:rPr sz="1200" spc="-5" dirty="0">
                <a:latin typeface="Trebuchet MS"/>
                <a:cs typeface="Trebuchet MS"/>
              </a:rPr>
              <a:t>. godinu </a:t>
            </a:r>
            <a:r>
              <a:rPr sz="1200" spc="-5" dirty="0" err="1">
                <a:latin typeface="Trebuchet MS"/>
                <a:cs typeface="Trebuchet MS"/>
              </a:rPr>
              <a:t>iznose</a:t>
            </a:r>
            <a:r>
              <a:rPr sz="1200" spc="-5" dirty="0">
                <a:latin typeface="Trebuchet MS"/>
                <a:cs typeface="Trebuchet MS"/>
              </a:rPr>
              <a:t>  </a:t>
            </a:r>
            <a:r>
              <a:rPr lang="hr-HR" sz="1200" spc="-5" dirty="0">
                <a:latin typeface="Trebuchet MS"/>
                <a:cs typeface="Trebuchet MS"/>
              </a:rPr>
              <a:t>3,251.635,90</a:t>
            </a:r>
            <a:r>
              <a:rPr sz="1200" spc="-5" dirty="0">
                <a:latin typeface="Trebuchet MS"/>
                <a:cs typeface="Trebuchet MS"/>
              </a:rPr>
              <a:t> </a:t>
            </a:r>
            <a:r>
              <a:rPr lang="hr-HR" sz="1200" spc="-5" dirty="0">
                <a:latin typeface="Trebuchet MS"/>
                <a:cs typeface="Trebuchet MS"/>
              </a:rPr>
              <a:t>EUR</a:t>
            </a:r>
            <a:r>
              <a:rPr sz="1200" spc="-5" dirty="0">
                <a:latin typeface="Trebuchet MS"/>
                <a:cs typeface="Trebuchet MS"/>
              </a:rPr>
              <a:t> </a:t>
            </a:r>
            <a:r>
              <a:rPr sz="1200" dirty="0">
                <a:latin typeface="Trebuchet MS"/>
                <a:cs typeface="Trebuchet MS"/>
              </a:rPr>
              <a:t>i </a:t>
            </a:r>
            <a:r>
              <a:rPr sz="1200" spc="-5" dirty="0">
                <a:latin typeface="Trebuchet MS"/>
                <a:cs typeface="Trebuchet MS"/>
              </a:rPr>
              <a:t>prikazani su </a:t>
            </a:r>
            <a:r>
              <a:rPr sz="1200" dirty="0">
                <a:latin typeface="Trebuchet MS"/>
                <a:cs typeface="Trebuchet MS"/>
              </a:rPr>
              <a:t>u </a:t>
            </a:r>
            <a:r>
              <a:rPr sz="1200" spc="-5" dirty="0">
                <a:latin typeface="Trebuchet MS"/>
                <a:cs typeface="Trebuchet MS"/>
              </a:rPr>
              <a:t>sljedećoj</a:t>
            </a:r>
            <a:r>
              <a:rPr sz="1200" spc="-30" dirty="0">
                <a:latin typeface="Trebuchet MS"/>
                <a:cs typeface="Trebuchet MS"/>
              </a:rPr>
              <a:t> </a:t>
            </a:r>
            <a:r>
              <a:rPr sz="1200" spc="-5" dirty="0" err="1">
                <a:latin typeface="Trebuchet MS"/>
                <a:cs typeface="Trebuchet MS"/>
              </a:rPr>
              <a:t>strukturi</a:t>
            </a:r>
            <a:r>
              <a:rPr sz="1200" spc="-5" dirty="0">
                <a:latin typeface="Trebuchet MS"/>
                <a:cs typeface="Trebuchet MS"/>
              </a:rPr>
              <a:t>:</a:t>
            </a:r>
            <a:endParaRPr lang="hr-HR" sz="1200" spc="-5" dirty="0">
              <a:latin typeface="Trebuchet MS"/>
              <a:cs typeface="Trebuchet MS"/>
            </a:endParaRPr>
          </a:p>
          <a:p>
            <a:pPr marL="12700" marR="5080">
              <a:lnSpc>
                <a:spcPts val="1800"/>
              </a:lnSpc>
              <a:spcBef>
                <a:spcPts val="115"/>
              </a:spcBef>
            </a:pPr>
            <a:endParaRPr lang="hr-HR" sz="1200" spc="-5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110A5BDC-9B8B-4091-BFCE-0E00B6D89C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984347"/>
              </p:ext>
            </p:extLst>
          </p:nvPr>
        </p:nvGraphicFramePr>
        <p:xfrm>
          <a:off x="1425575" y="1600201"/>
          <a:ext cx="6292849" cy="2057403"/>
        </p:xfrm>
        <a:graphic>
          <a:graphicData uri="http://schemas.openxmlformats.org/drawingml/2006/table">
            <a:tbl>
              <a:tblPr/>
              <a:tblGrid>
                <a:gridCol w="4215961">
                  <a:extLst>
                    <a:ext uri="{9D8B030D-6E8A-4147-A177-3AD203B41FA5}">
                      <a16:colId xmlns:a16="http://schemas.microsoft.com/office/drawing/2014/main" val="3161378630"/>
                    </a:ext>
                  </a:extLst>
                </a:gridCol>
                <a:gridCol w="1292664">
                  <a:extLst>
                    <a:ext uri="{9D8B030D-6E8A-4147-A177-3AD203B41FA5}">
                      <a16:colId xmlns:a16="http://schemas.microsoft.com/office/drawing/2014/main" val="3000934915"/>
                    </a:ext>
                  </a:extLst>
                </a:gridCol>
                <a:gridCol w="784224">
                  <a:extLst>
                    <a:ext uri="{9D8B030D-6E8A-4147-A177-3AD203B41FA5}">
                      <a16:colId xmlns:a16="http://schemas.microsoft.com/office/drawing/2014/main" val="2766680882"/>
                    </a:ext>
                  </a:extLst>
                </a:gridCol>
              </a:tblGrid>
              <a:tr h="1822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RASHODI I IZDACI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IZNOS u EUR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7331667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1. Rashodi za zaposlene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447.000,00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918799"/>
                  </a:ext>
                </a:extLst>
              </a:tr>
              <a:tr h="1822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2. Materijalni rashodi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619.109,00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59762"/>
                  </a:ext>
                </a:extLst>
              </a:tr>
              <a:tr h="1822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3. Financijski rashodi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12.601,00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751716"/>
                  </a:ext>
                </a:extLst>
              </a:tr>
              <a:tr h="1822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4. Subvencije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39.700,00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9841137"/>
                  </a:ext>
                </a:extLst>
              </a:tr>
              <a:tr h="1822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5. Pomoći dane u inozemstvo i unutar općeg proračuna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242.500,00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2855066"/>
                  </a:ext>
                </a:extLst>
              </a:tr>
              <a:tr h="1822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6. Naknade građanima i kućanstvima na temelju osiguranja i druge naknade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81.750,00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4231047"/>
                  </a:ext>
                </a:extLst>
              </a:tr>
              <a:tr h="1822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7. Rashodi za donacije, kazne, naknade šteta i kapitalne pomoći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121.200,00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0413159"/>
                  </a:ext>
                </a:extLst>
              </a:tr>
              <a:tr h="1822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8. Rashodi za nabavu nefinancijske imovine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1.614.575,90 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2965500"/>
                  </a:ext>
                </a:extLst>
              </a:tr>
              <a:tr h="2116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9. Izdaci za financijsku imovinu i otplate zajmova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73.200,00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9176731"/>
                  </a:ext>
                </a:extLst>
              </a:tr>
              <a:tr h="1822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UKUPNO :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3.251.635,90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5844062"/>
                  </a:ext>
                </a:extLst>
              </a:tr>
            </a:tbl>
          </a:graphicData>
        </a:graphic>
      </p:graphicFrame>
      <p:pic>
        <p:nvPicPr>
          <p:cNvPr id="5" name="Slika 4">
            <a:extLst>
              <a:ext uri="{FF2B5EF4-FFF2-40B4-BE49-F238E27FC236}">
                <a16:creationId xmlns:a16="http://schemas.microsoft.com/office/drawing/2014/main" id="{CBE381CC-A70F-A859-211C-25EB2CF0C0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3681553"/>
            <a:ext cx="4578493" cy="275563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-13316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17624" y="443881"/>
            <a:ext cx="2616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000000"/>
                </a:solidFill>
              </a:rPr>
              <a:t>2. Poseban dio</a:t>
            </a:r>
            <a:r>
              <a:rPr sz="1800" spc="-85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Proračuna</a:t>
            </a:r>
            <a:endParaRPr sz="1800" dirty="0"/>
          </a:p>
        </p:txBody>
      </p:sp>
      <p:sp>
        <p:nvSpPr>
          <p:cNvPr id="4" name="object 4"/>
          <p:cNvSpPr txBox="1"/>
          <p:nvPr/>
        </p:nvSpPr>
        <p:spPr>
          <a:xfrm>
            <a:off x="817624" y="931688"/>
            <a:ext cx="7287895" cy="1747979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650"/>
              </a:lnSpc>
              <a:spcBef>
                <a:spcPts val="180"/>
              </a:spcBef>
            </a:pPr>
            <a:r>
              <a:rPr lang="hr-HR" sz="1200" spc="-5" dirty="0">
                <a:latin typeface="Trebuchet MS"/>
                <a:cs typeface="Trebuchet MS"/>
              </a:rPr>
              <a:t>U posebnom dijelu proračuna iskazani su rashodi/izdaci po organizacijskoj klasifikaciji, izvorima financiranja i ekonomskoj klasifikaciji na razini skupine, raspoređenih u programe koji se sastoje od aktivnosti i projekata</a:t>
            </a:r>
            <a:r>
              <a:rPr sz="1200" spc="-5" dirty="0">
                <a:latin typeface="Trebuchet MS"/>
                <a:cs typeface="Trebuchet MS"/>
              </a:rPr>
              <a:t>.</a:t>
            </a:r>
            <a:endParaRPr sz="1200" dirty="0">
              <a:latin typeface="Trebuchet MS"/>
              <a:cs typeface="Trebuchet MS"/>
            </a:endParaRPr>
          </a:p>
          <a:p>
            <a:pPr marL="12700" marR="228600" algn="just">
              <a:lnSpc>
                <a:spcPts val="1650"/>
              </a:lnSpc>
            </a:pPr>
            <a:r>
              <a:rPr sz="1200" spc="-5" dirty="0" err="1">
                <a:latin typeface="Trebuchet MS"/>
                <a:cs typeface="Trebuchet MS"/>
              </a:rPr>
              <a:t>Proračunski</a:t>
            </a:r>
            <a:r>
              <a:rPr sz="1200" spc="-5" dirty="0">
                <a:latin typeface="Trebuchet MS"/>
                <a:cs typeface="Trebuchet MS"/>
              </a:rPr>
              <a:t> korisnici: Proračunski korisnici su ustanove, tijela javne vlasti kojima je JLS  osnivač ili suosnivač. Financiranje proračunskih korisnika je većim dijelom iz proračuna  svog/svojih osnivača ili suosnivača. Proračunski korisnik Općine Kumrovec je Dječji vrtić  “</a:t>
            </a:r>
            <a:r>
              <a:rPr sz="1200" spc="-5" dirty="0" err="1">
                <a:latin typeface="Trebuchet MS"/>
                <a:cs typeface="Trebuchet MS"/>
              </a:rPr>
              <a:t>Jaglac</a:t>
            </a:r>
            <a:r>
              <a:rPr sz="1200" spc="-5" dirty="0">
                <a:latin typeface="Trebuchet MS"/>
                <a:cs typeface="Trebuchet MS"/>
              </a:rPr>
              <a:t>”.</a:t>
            </a:r>
            <a:endParaRPr lang="hr-HR" sz="1200" spc="-5" dirty="0">
              <a:latin typeface="Trebuchet MS"/>
              <a:cs typeface="Trebuchet MS"/>
            </a:endParaRPr>
          </a:p>
          <a:p>
            <a:pPr marL="12700" marR="228600" algn="just">
              <a:lnSpc>
                <a:spcPts val="1650"/>
              </a:lnSpc>
            </a:pPr>
            <a:endParaRPr lang="hr-HR" sz="1200" spc="-5" dirty="0">
              <a:latin typeface="Trebuchet MS"/>
              <a:cs typeface="Trebuchet MS"/>
            </a:endParaRPr>
          </a:p>
          <a:p>
            <a:pPr marL="12700" marR="228600" algn="just">
              <a:lnSpc>
                <a:spcPts val="1650"/>
              </a:lnSpc>
            </a:pPr>
            <a:r>
              <a:rPr lang="hr-HR" sz="1200" spc="-5" dirty="0">
                <a:latin typeface="Trebuchet MS"/>
                <a:cs typeface="Trebuchet MS"/>
              </a:rPr>
              <a:t>Rashodi i izdaci u posebnom dijelu proračuna raspoređeni su :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F90086EB-127A-0057-C982-2A9F19AEC0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2819400"/>
            <a:ext cx="5771429" cy="26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75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5271" y="-26632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16024" y="791471"/>
            <a:ext cx="457517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hr-HR" sz="1400" i="1" spc="-5" dirty="0">
                <a:latin typeface="Arial"/>
                <a:cs typeface="Arial"/>
              </a:rPr>
              <a:t>Program 1000, Predstavničko </a:t>
            </a:r>
            <a:r>
              <a:rPr lang="hr-HR" sz="1400" i="1" dirty="0">
                <a:latin typeface="Arial"/>
                <a:cs typeface="Arial"/>
              </a:rPr>
              <a:t>i </a:t>
            </a:r>
            <a:r>
              <a:rPr lang="hr-HR" sz="1400" i="1" spc="-5" dirty="0">
                <a:latin typeface="Arial"/>
                <a:cs typeface="Arial"/>
              </a:rPr>
              <a:t>izvršno</a:t>
            </a:r>
            <a:r>
              <a:rPr lang="hr-HR" sz="1400" i="1" spc="-20" dirty="0">
                <a:latin typeface="Arial"/>
                <a:cs typeface="Arial"/>
              </a:rPr>
              <a:t> </a:t>
            </a:r>
            <a:r>
              <a:rPr lang="hr-HR" sz="1400" i="1" spc="-5" dirty="0">
                <a:latin typeface="Arial"/>
                <a:cs typeface="Arial"/>
              </a:rPr>
              <a:t>tijelo</a:t>
            </a:r>
            <a:br>
              <a:rPr lang="hr-HR" sz="1400" dirty="0">
                <a:latin typeface="Arial"/>
                <a:cs typeface="Arial"/>
              </a:rPr>
            </a:br>
            <a:endParaRPr sz="1400"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1216025" y="1283215"/>
            <a:ext cx="6556375" cy="22358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lang="hr-HR" sz="1100" dirty="0">
              <a:cs typeface="Times New Roman"/>
            </a:endParaRPr>
          </a:p>
          <a:p>
            <a:pPr>
              <a:lnSpc>
                <a:spcPct val="115000"/>
              </a:lnSpc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Rashodi za program predstavničkog i izvršnog tijela planirani su za 2026 godinu u iznosu od 87.800,00 eura.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hr-HR" sz="11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Cilj programa je  jačanje kompetencija i učinkovitosti javne uprave kroz mjeru unaprjeđenje strateškog upravljanja razvojem Općine Kumrovec.</a:t>
            </a:r>
            <a:endParaRPr lang="hr-HR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slijedeće aktivnosti 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Aktivnost A100001, Redovan rad izvršnog tijela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Aktivnost A100002, Potpora radu političkih stranaka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Aktivnost A100003, Redovan rad predstavničkog tijela 	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Aktivnost A100010, Proračunska zaliha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Aktivnost A100011 Radne akcije</a:t>
            </a:r>
            <a:endParaRPr lang="hr-HR" sz="1100" dirty="0"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1239</TotalTime>
  <Words>2409</Words>
  <Application>Microsoft Office PowerPoint</Application>
  <PresentationFormat>Prikaz na zaslonu (4:3)</PresentationFormat>
  <Paragraphs>338</Paragraphs>
  <Slides>22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Office Theme</vt:lpstr>
      <vt:lpstr>  I izmjene i dopune Proračuna Općine Kumrovec za 2026 godinu s projekcijama za 2027 i 2028 godinu</vt:lpstr>
      <vt:lpstr>PowerPoint prezentacija</vt:lpstr>
      <vt:lpstr>PRORAČUN</vt:lpstr>
      <vt:lpstr>PRORAČUN </vt:lpstr>
      <vt:lpstr>PowerPoint prezentacija</vt:lpstr>
      <vt:lpstr>PowerPoint prezentacija</vt:lpstr>
      <vt:lpstr>PowerPoint prezentacija</vt:lpstr>
      <vt:lpstr>2. Poseban dio Proračuna</vt:lpstr>
      <vt:lpstr>Program 1000, Predstavničko i izvršno tijelo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Kontaktirajte nas: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OPĆINA KUMROVEC</dc:title>
  <dc:creator>Kumrovec</dc:creator>
  <cp:lastModifiedBy>Vesna Babič</cp:lastModifiedBy>
  <cp:revision>21</cp:revision>
  <dcterms:created xsi:type="dcterms:W3CDTF">2020-12-16T11:58:45Z</dcterms:created>
  <dcterms:modified xsi:type="dcterms:W3CDTF">2026-05-18T08:58:09Z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