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77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9144000" cy="6858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E3E3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E3E3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E3E3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16025" y="791464"/>
            <a:ext cx="2292985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E3E3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16025" y="1283215"/>
            <a:ext cx="6711950" cy="3452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racunovodstvo.kumrovec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mailto:nacelnik@kumrovec.h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350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7223" y="2853794"/>
            <a:ext cx="54724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000000"/>
                </a:solidFill>
                <a:latin typeface="Trebuchet MS"/>
                <a:cs typeface="Trebuchet MS"/>
              </a:rPr>
              <a:t>OPĆINA</a:t>
            </a:r>
            <a:r>
              <a:rPr sz="4800" b="1" spc="-9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4800" b="1" spc="-5" dirty="0">
                <a:solidFill>
                  <a:srgbClr val="000000"/>
                </a:solidFill>
                <a:latin typeface="Trebuchet MS"/>
                <a:cs typeface="Trebuchet MS"/>
              </a:rPr>
              <a:t>KUMROVEC</a:t>
            </a:r>
            <a:endParaRPr sz="4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004" y="3596363"/>
            <a:ext cx="5624195" cy="15824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latin typeface="Trebuchet MS"/>
                <a:cs typeface="Trebuchet MS"/>
              </a:rPr>
              <a:t>VODIČ ZA</a:t>
            </a:r>
            <a:r>
              <a:rPr sz="3000" b="1" spc="-25" dirty="0">
                <a:latin typeface="Trebuchet MS"/>
                <a:cs typeface="Trebuchet MS"/>
              </a:rPr>
              <a:t> </a:t>
            </a:r>
            <a:r>
              <a:rPr sz="3000" b="1" spc="-5" dirty="0">
                <a:latin typeface="Trebuchet MS"/>
                <a:cs typeface="Trebuchet MS"/>
              </a:rPr>
              <a:t>GRAĐANE</a:t>
            </a:r>
            <a:endParaRPr sz="30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Trebuchet MS"/>
                <a:cs typeface="Trebuchet MS"/>
              </a:rPr>
              <a:t>UZ </a:t>
            </a:r>
            <a:r>
              <a:rPr lang="hr-HR" sz="2400" b="1" spc="-5" dirty="0">
                <a:latin typeface="Trebuchet MS"/>
                <a:cs typeface="Trebuchet MS"/>
              </a:rPr>
              <a:t>POLUGODIŠNJI IZVJEŠTAJ O IZVRŠENJU </a:t>
            </a:r>
            <a:r>
              <a:rPr sz="2400" b="1" spc="-10" dirty="0">
                <a:latin typeface="Trebuchet MS"/>
                <a:cs typeface="Trebuchet MS"/>
              </a:rPr>
              <a:t>PRORAČUN</a:t>
            </a:r>
            <a:r>
              <a:rPr lang="hr-HR" sz="2400" b="1" spc="-10" dirty="0">
                <a:latin typeface="Trebuchet MS"/>
                <a:cs typeface="Trebuchet MS"/>
              </a:rPr>
              <a:t>A</a:t>
            </a:r>
            <a:r>
              <a:rPr sz="2400" b="1" spc="-10" dirty="0">
                <a:latin typeface="Trebuchet MS"/>
                <a:cs typeface="Trebuchet MS"/>
              </a:rPr>
              <a:t> </a:t>
            </a:r>
            <a:r>
              <a:rPr sz="2400" b="1" spc="-5" dirty="0">
                <a:latin typeface="Trebuchet MS"/>
                <a:cs typeface="Trebuchet MS"/>
              </a:rPr>
              <a:t>ZA </a:t>
            </a:r>
            <a:r>
              <a:rPr sz="2400" b="1" spc="-10" dirty="0">
                <a:latin typeface="Trebuchet MS"/>
                <a:cs typeface="Trebuchet MS"/>
              </a:rPr>
              <a:t>202</a:t>
            </a:r>
            <a:r>
              <a:rPr lang="hr-HR" sz="2400" b="1" spc="-10" dirty="0">
                <a:latin typeface="Trebuchet MS"/>
                <a:cs typeface="Trebuchet MS"/>
              </a:rPr>
              <a:t>5</a:t>
            </a:r>
            <a:r>
              <a:rPr sz="2400" b="1" spc="-85" dirty="0">
                <a:latin typeface="Trebuchet MS"/>
                <a:cs typeface="Trebuchet MS"/>
              </a:rPr>
              <a:t> </a:t>
            </a:r>
            <a:r>
              <a:rPr sz="2400" b="1" spc="-5" dirty="0">
                <a:latin typeface="Trebuchet MS"/>
                <a:cs typeface="Trebuchet MS"/>
              </a:rPr>
              <a:t>GODINU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83746" y="116627"/>
            <a:ext cx="1858349" cy="22300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6025" y="902208"/>
            <a:ext cx="6075680" cy="2137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latin typeface="Arial"/>
                <a:cs typeface="Arial"/>
              </a:rPr>
              <a:t>Program 1003, </a:t>
            </a:r>
            <a:r>
              <a:rPr sz="1400" i="1" dirty="0" err="1">
                <a:latin typeface="Arial"/>
                <a:cs typeface="Arial"/>
              </a:rPr>
              <a:t>Jačanje</a:t>
            </a:r>
            <a:r>
              <a:rPr sz="1400" i="1" spc="-10" dirty="0">
                <a:latin typeface="Arial"/>
                <a:cs typeface="Arial"/>
              </a:rPr>
              <a:t> </a:t>
            </a:r>
            <a:r>
              <a:rPr sz="1400" i="1" spc="-5" dirty="0" err="1">
                <a:latin typeface="Arial"/>
                <a:cs typeface="Arial"/>
              </a:rPr>
              <a:t>gospodarstva</a:t>
            </a:r>
            <a:endParaRPr lang="hr-HR" sz="1400" i="1" spc="-5" dirty="0">
              <a:latin typeface="Arial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 za program Jačanje gospodarstva planirani su za 2025 godinu u iznosu od 46.700,00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Realizirani rashodi u prvih šest mjeseci iznose 17.029,33 eura.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se provodi kroz aktivnosti :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A100001 Poticanje malog poduzetništva </a:t>
            </a:r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subvencioniranje javnog prijevoza izvršitelju prijevoza Meštrović d.o.o. i subvencioniranje kamate na poduzetničke kredite.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A100002 Poticanje poljoprivredne djelatnosti </a:t>
            </a:r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sufinanciranje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osjemenjivanja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krava i junica na području Općine.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6025" y="902208"/>
            <a:ext cx="6139815" cy="4558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latin typeface="Arial"/>
                <a:cs typeface="Arial"/>
              </a:rPr>
              <a:t>Program 1004, Održavanje </a:t>
            </a:r>
            <a:r>
              <a:rPr sz="1400" i="1" dirty="0">
                <a:latin typeface="Arial"/>
                <a:cs typeface="Arial"/>
              </a:rPr>
              <a:t>komunalne</a:t>
            </a:r>
            <a:r>
              <a:rPr sz="1400" i="1" spc="-1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infrastrukture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Rashodi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 program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Održavanje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komunalne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infrastrukture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planirani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 202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godinu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iznosu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od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376.200,00 </a:t>
            </a:r>
            <a:r>
              <a:rPr lang="hr-HR" sz="1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Realizirani rashodi u prvih šest mjeseci iznose 87.969,51 eura.</a:t>
            </a:r>
          </a:p>
          <a:p>
            <a:pPr>
              <a:lnSpc>
                <a:spcPct val="115000"/>
              </a:lnSpc>
            </a:pP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se provodi kroz aktivnosti i tekuće projekte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A100001 Održavanje i uređivanje javnih površina.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A100002 Održavanje i potrošnja javne rasvjete . 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A100003 Redovno održavanje cesta .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A100004 Internet pokrivenost WIFI4EU . </a:t>
            </a:r>
            <a:endParaRPr lang="hr-HR" sz="11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A100006 Izrada projekata za dodatna ulaganja .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A100007 Održavanje i uređivanje groblja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Aktivnost se provodi kroz održavanje i uređenje Mjesnog groblja u Kumrovcu, te se evidentiraju rashodi za iznošenje i odvoz smeća, opskrba vodom i električnom energijom, motorni benzin, materijal i sredstva za čišćenje i održavanje.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A100008 Uređenje dječjeg igrališta-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Kumrovec planiran iznos od 25.000,00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Aktivnost se provodi kroz uređenje dječjeg igrališta Kumrovec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A100009 </a:t>
            </a:r>
            <a:r>
              <a:rPr lang="en-US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Sufinanciranje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izgradnje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vodovodne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mreže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Aktivnost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provodi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sufinanciranje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novog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dijela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vodovodne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mreže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naselju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Risvica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A100012 Sanacija klizišta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 Kroz aktivnost provoditi će se sanacija klizišta u naselju </a:t>
            </a:r>
            <a:r>
              <a:rPr lang="hr-HR" sz="1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Velinci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T100003 Vlastiti pogon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Odnosi se na rashode održavanja traktora, strojeva, te druge opreme za održavanje javnih općinskih površina, a sastoji se od rashoda usluga tekućeg i investicijskog održavanja prijevoznih sredstava, postrojenja i opreme, usluge pri registraciji prijevoznih sredstava, premije osiguranja , te motorni benzin i dizel gorivo.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13599"/>
              </a:lnSpc>
              <a:spcBef>
                <a:spcPts val="1300"/>
              </a:spcBef>
            </a:pPr>
            <a:endParaRPr sz="11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990600"/>
            <a:ext cx="5987415" cy="1641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latin typeface="Arial"/>
                <a:cs typeface="Arial"/>
              </a:rPr>
              <a:t>Program 1005 Izgradnja objekata </a:t>
            </a:r>
            <a:r>
              <a:rPr sz="1400" i="1" dirty="0" err="1">
                <a:latin typeface="Arial"/>
                <a:cs typeface="Arial"/>
              </a:rPr>
              <a:t>komunalne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-5" dirty="0" err="1">
                <a:latin typeface="Arial"/>
                <a:cs typeface="Arial"/>
              </a:rPr>
              <a:t>infrastrukture</a:t>
            </a:r>
            <a:endParaRPr lang="hr-HR" sz="1400" i="1" spc="-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hr-HR" sz="1400" i="1" spc="-5" dirty="0">
              <a:latin typeface="Arial"/>
              <a:cs typeface="Arial"/>
            </a:endParaRPr>
          </a:p>
          <a:p>
            <a:pPr indent="449580"/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Ovim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Programom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određuje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građenje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komunalne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infrastrukture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području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Općine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Kumrovec za 202</a:t>
            </a:r>
            <a:r>
              <a:rPr lang="hr-HR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godinu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r-HR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Rashodi i izdaci za program Izgradnje objekata komunalne infrastrukture planirani su za 2025 godinu u iznosu od 1</a:t>
            </a:r>
            <a:r>
              <a:rPr lang="hr-HR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14.500,00 eura. Realizirani rashodi i izdaci u prvih šest mjeseci iznose 82.909,92 eura.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49580"/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se provodi kroz aktivnosti: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49580"/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A100001 Otplata kredita za cestovnu infrastrukturu. </a:t>
            </a:r>
            <a:endParaRPr lang="hr-HR" sz="1100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/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K10004 Javna rasvjeta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6025" y="902208"/>
            <a:ext cx="5786755" cy="1955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latin typeface="Arial"/>
                <a:cs typeface="Arial"/>
              </a:rPr>
              <a:t>Program 1006, </a:t>
            </a:r>
            <a:r>
              <a:rPr lang="hr-HR" sz="1400" i="1" spc="-5" dirty="0">
                <a:latin typeface="Arial"/>
                <a:cs typeface="Arial"/>
              </a:rPr>
              <a:t>Upravljanje okolišnim resursima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hr-HR" sz="1100" i="1" spc="-5" dirty="0">
              <a:latin typeface="Arial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Rashodi za program Upravljanje okolišnim resursima planirani su za 2025 godinu u iznosu od 14.900,00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Realizirani rashodi u prvih šest mjeseci iznose 4.773,45 eura.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se provodi kroz aktivnosti :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A100001 Ekološka renta, deratizacija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A100002 Higijeničarska služba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 a sastoji se od veterinarsko-higijeničarskih troškova, te rashoda azila za životinje.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A10004 Sufinanciranje sterilizacije pasa i mačaka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902208"/>
            <a:ext cx="6934199" cy="25687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hr-H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1008 Unapređenje obrazovnih mogućnosti</a:t>
            </a:r>
          </a:p>
          <a:p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Rashodi za program Unapređenje obrazovnih mogućnosti planirani su za 2025 godinu u iznosu  97.200,00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Realizirani rashodi u prvih šest mjeseci iznose 28.742,77 eura.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se provodi  kroz aktivnosti: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A100001 Sufinanciranje dodatnih programa osnovnog obrazovanja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Sastoji se od financiranja knjiga i/ili radnih materijala u osnovnoj školi, financiranje jednog pomoćnika u nastavi , te sufinanciranje dodatnih programa ( prijevoz djece u školu plivanja, sufinanciranje projekta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Jumicar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edukacija sigurnost u prometu, sufinanciranje projekta „Škola u prirodi“).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A100002 Sufinanciranje boravka djece u drugim vrtićima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A100004 </a:t>
            </a:r>
            <a:r>
              <a:rPr lang="en-US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Stipendije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učenicima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studentima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A100005 Sufinanciranje prijevoza učenika srednjih škola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A100007 Sufinanciranje programa djece s poteškoćama u razvoju i darovite djece. 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A100008 Poboljšanje materijalnih uvjeta u Dječjem vrtiću Jaglac</a:t>
            </a:r>
            <a:endParaRPr sz="1400" i="1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6024" y="902208"/>
            <a:ext cx="6784975" cy="40636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15000"/>
              </a:lnSpc>
            </a:pPr>
            <a:r>
              <a:rPr lang="hr-H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1009 Razvoj turizma i valorizacija potencijala kulturne baštine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 za program Razvoj turizma i valorizacija potencijala kulturne baštine planirani su za 2025 godinu u iznosu od 177.400,00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Realizirani rashodi u prvih šest mjeseci iznose 51.988,57 eura.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se provodi kroz aktivnosti: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A100001 Djelatnost Turističke zajednice planirana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Odnosi se na redovitu djelatnost Turističke zajednice područja Kumrovec,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Desinić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Zagorska Sela, te provođenje programskih aktivnosti tijekom 2025 godine kroz :  “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Rally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Kumrovec 2025.”, “Dan mladosti radosti Kumrovec – 2025, Pjesnička večer “Pjesmom ti želim reći”, Manifestacija “Eko etno fletno i bučnica fest”, “Advent u Kumrovcu”, Manifestacija „Zagorska svadba“, 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A100002 Djelatnost kulturno-umjetničkih društava</a:t>
            </a:r>
            <a:endParaRPr lang="hr-HR" sz="11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A100003 Djelatnost Gradske knjižnice Klanjec.</a:t>
            </a:r>
            <a:endParaRPr lang="hr-HR" sz="11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A100005 Promicanje Kumrovca .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A100006 Potpore manifestacijama –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provodi se kroz ERC Croatia 2025,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Rally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Kumrovec 2025, 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turnir “Boris Mutić“, Umjetnička kolonija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A100007, Eko, etno, fletno i Bučnica fest .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A100009, Susret na mostu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A100010 Dan mladosti. 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A100011, Advent u Kumrovcu.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A100012 Spomen obilježje braniteljima Domovinskog rata 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T100001 Tekuća donacija vjerskim zajednicama.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6025" y="902208"/>
            <a:ext cx="5805805" cy="2573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15000"/>
              </a:lnSpc>
            </a:pPr>
            <a:r>
              <a:rPr lang="hr-H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1010, Program socijalne skrbi 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 za Program socijalne skrbi planirani su za 2025 godinu u iznosu od 27.350,00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Realizirani rashodi u prvih šest mjeseci iznose 17.136,54 eura.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se provodi kroz aktivnosti :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A100001 Pomoći obiteljima i pojedincima.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A100002 Pomoć u troškovima stanovanja.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A100003 Rad Crvenog križa i Doma za žrtve nasilja u obitelji . 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A100004 Mjera za mlade obitelji.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A100005 Potpore za novorođenu djecu. 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hr-HR" sz="1400" i="1" spc="-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hr-HR" sz="1400" i="1" spc="-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902208"/>
            <a:ext cx="6857999" cy="36217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latin typeface="Arial"/>
                <a:cs typeface="Arial"/>
              </a:rPr>
              <a:t>Program </a:t>
            </a:r>
            <a:r>
              <a:rPr sz="1400" i="1" spc="-25" dirty="0">
                <a:latin typeface="Arial"/>
                <a:cs typeface="Arial"/>
              </a:rPr>
              <a:t>1011, </a:t>
            </a:r>
            <a:r>
              <a:rPr sz="1400" i="1" spc="-5" dirty="0" err="1">
                <a:latin typeface="Arial"/>
                <a:cs typeface="Arial"/>
              </a:rPr>
              <a:t>Upravljanje</a:t>
            </a:r>
            <a:r>
              <a:rPr sz="1400" i="1" spc="10" dirty="0">
                <a:latin typeface="Arial"/>
                <a:cs typeface="Arial"/>
              </a:rPr>
              <a:t> </a:t>
            </a:r>
            <a:r>
              <a:rPr sz="1400" i="1" spc="-5" dirty="0" err="1">
                <a:latin typeface="Arial"/>
                <a:cs typeface="Arial"/>
              </a:rPr>
              <a:t>imovinom</a:t>
            </a:r>
            <a:endParaRPr lang="hr-HR" sz="1400" i="1" spc="-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hr-HR" sz="1400" i="1" spc="-5" dirty="0">
              <a:latin typeface="Arial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Rashodi za Program  Upravljanja imovinom planirani su za 2025 godinu u iznosu od 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285.600,00 </a:t>
            </a:r>
            <a:r>
              <a:rPr lang="hr-HR" sz="1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Realizacija rashoda u prvih šest mjeseci iznosi 20.249,09 eura. Program se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provodi kroz aktivnosti i tekuće projekte: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A100001 Održavanje zgrada, opreme i vozila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r-H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Kroz aktivnost se provodi održavanje objekata u vlasništvu Općine, režijski troškovi (električna energija, plin, opskrba vodom,) premije osiguranja imovine, održavanja teretnog vozila.</a:t>
            </a:r>
            <a:endParaRPr lang="hr-HR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A100002 Nabava dugotrajne imovine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Kroz aktivnost će se provoditi nabava i </a:t>
            </a:r>
            <a:r>
              <a:rPr lang="hr-HR" sz="1100" dirty="0">
                <a:solidFill>
                  <a:srgbClr val="2A2D3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ugradnje parkirnih aparata,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kupovina računala, ulaganja u računalne programe  i ostale komunikacijske opreme.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A100003 Izrada projekata za dodatna ulaganja na općinskim zgradama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A100004 Vatrodojava Dječji vrtić Jaglac .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A100005 POS stanovi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Kroz aktivnost se provodi za potrebe POS stanova :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uređenja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građevinskog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zemljišta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  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izrade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projektne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dokumentacije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komunalne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infrastrukture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 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priključaka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komunalnu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infrastrukturu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komunalnog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doprinosa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 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uređenja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pristupnih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cesta,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javnih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površina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javne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rasvjete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potrebne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korištenje</a:t>
            </a:r>
            <a:r>
              <a:rPr lang="en-US" sz="11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građevine</a:t>
            </a:r>
            <a:endParaRPr lang="hr-HR" sz="11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T100001 Dodatna ulaganja na općinskim zgradama,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odnose se na dodatna ulaganja, odnosno  dodatna ulaganja na zgradi Centar za posjetitelje faza 3 .</a:t>
            </a:r>
          </a:p>
          <a:p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T100002 Vila Kumrovec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14400"/>
            <a:ext cx="6234430" cy="2232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15000"/>
              </a:lnSpc>
            </a:pPr>
            <a:r>
              <a:rPr lang="hr-H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1012, Razvoj sporta i rekreacije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 za program Razvoj sporta i rekreacije planirani su za 2025 godinu u iznosu od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133.900,00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Realizacija rashoda u prvih šest mjeseci iznosi 486,33 eura.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Projekt se provodi se kroz aktivnost :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A10001 Održavanje stadiona </a:t>
            </a:r>
            <a:r>
              <a:rPr lang="hr-H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Razvor</a:t>
            </a: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</a:t>
            </a:r>
            <a:endParaRPr lang="hr-HR" sz="1100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K10001, Rekonstrukcija Sportskog centra </a:t>
            </a:r>
            <a:r>
              <a:rPr lang="hr-HR" sz="11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Razvor</a:t>
            </a:r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13599"/>
              </a:lnSpc>
              <a:spcBef>
                <a:spcPts val="1300"/>
              </a:spcBef>
            </a:pPr>
            <a:endParaRPr sz="11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6025" y="902208"/>
            <a:ext cx="6190615" cy="32842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latin typeface="Arial"/>
                <a:cs typeface="Arial"/>
              </a:rPr>
              <a:t>Program 1007 Program predškolskog</a:t>
            </a:r>
            <a:r>
              <a:rPr sz="1400" i="1" spc="-1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odgoja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 dirty="0">
              <a:latin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hr-H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PRORAČUNSKI KORISNIK : DJEČJI VRTIĆ JAGLAC</a:t>
            </a:r>
            <a:endParaRPr lang="hr-HR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ukupne rashode Plana Proračuna općine Kumrovec uvršteni su i rashodi Dječjeg vrtića Jaglac kao  proračunskog korisnika.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Rashodi za program predškolskog odgoja planirani su za 2025 godinu u iznosu od 306.320,00 eura. Realizacija rashoda u prvih šest mjeseci iznosi 155.057,88 eura.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</a:t>
            </a:r>
            <a:r>
              <a:rPr lang="en-US" sz="1100" spc="1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1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100" spc="-1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mske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djel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tnos</a:t>
            </a:r>
            <a:r>
              <a:rPr lang="en-US" sz="1100" spc="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provode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</a:t>
            </a:r>
            <a:r>
              <a:rPr lang="en-US" sz="1100" spc="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eć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11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spc="-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r>
              <a:rPr lang="en-US" sz="1100" spc="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vnosti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projekti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A100001: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Redovan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rad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vrtića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A100002: mala</a:t>
            </a:r>
            <a:r>
              <a:rPr lang="en-US" sz="11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škola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A100003 :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nabavka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oprem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</a:p>
          <a:p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A100001 Redovan rad vrtića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sastoji se od rashoda za plaće za zaposlene, režijske troškove, te materijalne troškove za tekuće funkcioniranje Dječjeg vrtića Jaglac.   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A100002 Mala škola planirana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A100003 Nabava opreme </a:t>
            </a:r>
            <a:endParaRPr lang="hr-HR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1025" y="351580"/>
            <a:ext cx="1847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rebuchet MS"/>
                <a:cs typeface="Trebuchet MS"/>
              </a:rPr>
              <a:t>Što je proračun</a:t>
            </a:r>
            <a:r>
              <a:rPr sz="1800" b="1" spc="-85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?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1025" y="905047"/>
            <a:ext cx="7680325" cy="4320478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70"/>
              </a:spcBef>
            </a:pPr>
            <a:r>
              <a:rPr sz="1600" b="1" spc="-5" dirty="0">
                <a:solidFill>
                  <a:srgbClr val="3E3E3E"/>
                </a:solidFill>
                <a:latin typeface="Trebuchet MS"/>
                <a:cs typeface="Trebuchet MS"/>
              </a:rPr>
              <a:t>Proračun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je akt kojim se procjenjuju prihodi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i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primici te utvrđuju rashodi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i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izdaci  općine Kumrovec za proračunsku godinu,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a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sadrži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i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projekciju prihoda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i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primitaka te  rashoda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i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izdataka za sljedeće dvije</a:t>
            </a:r>
            <a:r>
              <a:rPr sz="1600" spc="-20" dirty="0">
                <a:solidFill>
                  <a:srgbClr val="3E3E3E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godine.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28575" marR="682625" indent="-16510">
              <a:lnSpc>
                <a:spcPct val="101600"/>
              </a:lnSpc>
            </a:pP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Proračun se odnosi na fiskalnu godinu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i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traje od 01. siječnja do 31. prosinca.  Zakonodavni akt kojim su regulirana sva pitanja vezana uz proračun je  Zakon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o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proračunu („Narodne novine” br. </a:t>
            </a:r>
            <a:r>
              <a:rPr lang="hr-HR" sz="1600" spc="-5" dirty="0">
                <a:solidFill>
                  <a:srgbClr val="3E3E3E"/>
                </a:solidFill>
                <a:latin typeface="Trebuchet MS"/>
                <a:cs typeface="Trebuchet MS"/>
              </a:rPr>
              <a:t>144/2021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).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 marR="314325">
              <a:lnSpc>
                <a:spcPct val="101600"/>
              </a:lnSpc>
            </a:pP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Jedini ovlašteni predlagatelj proračuna općine je općinski načelnik. Općinski  načelnik općine Kumrovec odgovoran je za zakonito planiranje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i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izvršavanje  proračuna, za svrhovito, učinkovito </a:t>
            </a:r>
            <a:r>
              <a:rPr sz="1600" dirty="0">
                <a:solidFill>
                  <a:srgbClr val="3E3E3E"/>
                </a:solidFill>
                <a:latin typeface="Trebuchet MS"/>
                <a:cs typeface="Trebuchet MS"/>
              </a:rPr>
              <a:t>i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ekonomično raspolaganje proračunskim  sredstvima. Proračun donosi (izglasava) općinsko vijeće do kraja godine za iduću  godinu.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 marR="911860">
              <a:lnSpc>
                <a:spcPct val="101600"/>
              </a:lnSpc>
            </a:pP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Proračun nije statičan akt već se sukladno zakonu može mijenjati tijekom  proračunske godine. Ta izmjena se naziva rebalans</a:t>
            </a:r>
            <a:r>
              <a:rPr sz="1600" spc="-25" dirty="0">
                <a:solidFill>
                  <a:srgbClr val="3E3E3E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proračuna.</a:t>
            </a:r>
            <a:endParaRPr sz="16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Procedura izmjena/rebalansa proračuna identična je proceduri njegova</a:t>
            </a:r>
            <a:r>
              <a:rPr sz="1600" spc="-60" dirty="0">
                <a:solidFill>
                  <a:srgbClr val="3E3E3E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3E3E3E"/>
                </a:solidFill>
                <a:latin typeface="Trebuchet MS"/>
                <a:cs typeface="Trebuchet MS"/>
              </a:rPr>
              <a:t>donošenja.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Kontaktirajte</a:t>
            </a:r>
            <a:r>
              <a:rPr spc="-85" dirty="0"/>
              <a:t> </a:t>
            </a:r>
            <a:r>
              <a:rPr spc="-5" dirty="0"/>
              <a:t>nas: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16025" y="1132713"/>
            <a:ext cx="3596640" cy="156845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400" spc="-5" dirty="0">
                <a:solidFill>
                  <a:srgbClr val="3E3E3E"/>
                </a:solidFill>
                <a:latin typeface="Trebuchet MS"/>
                <a:cs typeface="Trebuchet MS"/>
              </a:rPr>
              <a:t>OPĆINA</a:t>
            </a:r>
            <a:r>
              <a:rPr sz="1400" spc="-10" dirty="0">
                <a:solidFill>
                  <a:srgbClr val="3E3E3E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3E3E3E"/>
                </a:solidFill>
                <a:latin typeface="Trebuchet MS"/>
                <a:cs typeface="Trebuchet MS"/>
              </a:rPr>
              <a:t>KUMROVEC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400" spc="-5" dirty="0">
                <a:solidFill>
                  <a:srgbClr val="3E3E3E"/>
                </a:solidFill>
                <a:latin typeface="Trebuchet MS"/>
                <a:cs typeface="Trebuchet MS"/>
              </a:rPr>
              <a:t>Ul.J.Broza</a:t>
            </a:r>
            <a:r>
              <a:rPr sz="1400" spc="-10" dirty="0">
                <a:solidFill>
                  <a:srgbClr val="3E3E3E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3E3E3E"/>
                </a:solidFill>
                <a:latin typeface="Trebuchet MS"/>
                <a:cs typeface="Trebuchet MS"/>
              </a:rPr>
              <a:t>12</a:t>
            </a:r>
            <a:endParaRPr sz="1400">
              <a:latin typeface="Trebuchet MS"/>
              <a:cs typeface="Trebuchet MS"/>
            </a:endParaRPr>
          </a:p>
          <a:p>
            <a:pPr marL="12700" marR="2240915">
              <a:lnSpc>
                <a:spcPct val="120500"/>
              </a:lnSpc>
            </a:pPr>
            <a:r>
              <a:rPr sz="1400" spc="-5" dirty="0">
                <a:solidFill>
                  <a:srgbClr val="3E3E3E"/>
                </a:solidFill>
                <a:latin typeface="Trebuchet MS"/>
                <a:cs typeface="Trebuchet MS"/>
              </a:rPr>
              <a:t>49295 Kumrovec  tel:</a:t>
            </a:r>
            <a:r>
              <a:rPr sz="1400" spc="-90" dirty="0">
                <a:solidFill>
                  <a:srgbClr val="3E3E3E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3E3E3E"/>
                </a:solidFill>
                <a:latin typeface="Trebuchet MS"/>
                <a:cs typeface="Trebuchet MS"/>
              </a:rPr>
              <a:t>049/553-728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20500"/>
              </a:lnSpc>
            </a:pPr>
            <a:r>
              <a:rPr sz="1400" spc="-5" dirty="0">
                <a:solidFill>
                  <a:srgbClr val="3E3E3E"/>
                </a:solidFill>
                <a:latin typeface="Trebuchet MS"/>
                <a:cs typeface="Trebuchet MS"/>
              </a:rPr>
              <a:t>e-mail:</a:t>
            </a:r>
            <a:r>
              <a:rPr sz="1400" spc="-5" dirty="0">
                <a:solidFill>
                  <a:srgbClr val="55C7AA"/>
                </a:solidFill>
                <a:latin typeface="Trebuchet MS"/>
                <a:cs typeface="Trebuchet MS"/>
              </a:rPr>
              <a:t> </a:t>
            </a:r>
            <a:r>
              <a:rPr sz="1400" u="heavy" spc="-5" dirty="0">
                <a:solidFill>
                  <a:srgbClr val="55C7AA"/>
                </a:solidFill>
                <a:uFill>
                  <a:solidFill>
                    <a:srgbClr val="55C7AA"/>
                  </a:solidFill>
                </a:uFill>
                <a:latin typeface="Trebuchet MS"/>
                <a:cs typeface="Trebuchet MS"/>
                <a:hlinkClick r:id="rId3"/>
              </a:rPr>
              <a:t>racunovodstvo.kumrovec@gmail.com </a:t>
            </a:r>
            <a:r>
              <a:rPr sz="1400" spc="-5" dirty="0">
                <a:solidFill>
                  <a:srgbClr val="3E3E3E"/>
                </a:solidFill>
                <a:latin typeface="Trebuchet MS"/>
                <a:cs typeface="Trebuchet MS"/>
              </a:rPr>
              <a:t> e-mail načelnika </a:t>
            </a:r>
            <a:r>
              <a:rPr sz="1400" dirty="0">
                <a:solidFill>
                  <a:srgbClr val="3E3E3E"/>
                </a:solidFill>
                <a:latin typeface="Trebuchet MS"/>
                <a:cs typeface="Trebuchet MS"/>
              </a:rPr>
              <a:t>:</a:t>
            </a:r>
            <a:r>
              <a:rPr sz="1400" spc="-40" dirty="0">
                <a:solidFill>
                  <a:srgbClr val="3E3E3E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3E3E3E"/>
                </a:solidFill>
                <a:latin typeface="Trebuchet MS"/>
                <a:cs typeface="Trebuchet MS"/>
                <a:hlinkClick r:id="rId4"/>
              </a:rPr>
              <a:t>nacelnik@kumrovec.hr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0925" y="743725"/>
            <a:ext cx="2335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/>
              <a:t>PRORAČUN</a:t>
            </a:r>
            <a:r>
              <a:rPr sz="1800" spc="-80" dirty="0"/>
              <a:t> </a:t>
            </a:r>
            <a:endParaRPr sz="1800" dirty="0"/>
          </a:p>
        </p:txBody>
      </p:sp>
      <p:sp>
        <p:nvSpPr>
          <p:cNvPr id="4" name="object 4"/>
          <p:cNvSpPr txBox="1"/>
          <p:nvPr/>
        </p:nvSpPr>
        <p:spPr>
          <a:xfrm>
            <a:off x="440925" y="1067575"/>
            <a:ext cx="7767955" cy="311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r-HR" sz="1400" spc="-5" dirty="0">
                <a:solidFill>
                  <a:srgbClr val="3E3E3E"/>
                </a:solidFill>
                <a:latin typeface="Trebuchet MS"/>
                <a:cs typeface="Trebuchet MS"/>
              </a:rPr>
              <a:t>Proračun je uravnotežen, a raspoređuje se kroz Opći dio proračuna, Posebni dio proračuna i Obrazloženje proračuna.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hr-HR" sz="1400" spc="-5" dirty="0">
              <a:solidFill>
                <a:srgbClr val="3E3E3E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3E3E3E"/>
                </a:solidFill>
                <a:latin typeface="Trebuchet MS" panose="020B0603020202020204" pitchFamily="34" charset="0"/>
                <a:cs typeface="Trebuchet MS"/>
              </a:rPr>
              <a:t>1. Opći </a:t>
            </a:r>
            <a:r>
              <a:rPr sz="1800" spc="-5" dirty="0" err="1">
                <a:solidFill>
                  <a:srgbClr val="3E3E3E"/>
                </a:solidFill>
                <a:latin typeface="Trebuchet MS" panose="020B0603020202020204" pitchFamily="34" charset="0"/>
                <a:cs typeface="Trebuchet MS"/>
              </a:rPr>
              <a:t>dio</a:t>
            </a:r>
            <a:r>
              <a:rPr sz="1800" spc="-10" dirty="0">
                <a:solidFill>
                  <a:srgbClr val="3E3E3E"/>
                </a:solidFill>
                <a:latin typeface="Trebuchet MS" panose="020B0603020202020204" pitchFamily="34" charset="0"/>
                <a:cs typeface="Trebuchet MS"/>
              </a:rPr>
              <a:t> </a:t>
            </a:r>
            <a:r>
              <a:rPr sz="1800" spc="-5" dirty="0" err="1">
                <a:solidFill>
                  <a:srgbClr val="3E3E3E"/>
                </a:solidFill>
                <a:latin typeface="Trebuchet MS" panose="020B0603020202020204" pitchFamily="34" charset="0"/>
                <a:cs typeface="Trebuchet MS"/>
              </a:rPr>
              <a:t>Proračuna</a:t>
            </a:r>
            <a:endParaRPr sz="2600" dirty="0">
              <a:latin typeface="Trebuchet MS" panose="020B0603020202020204" pitchFamily="34" charset="0"/>
              <a:cs typeface="Times New Roman"/>
            </a:endParaRPr>
          </a:p>
          <a:p>
            <a:pPr marL="12700" marR="281940">
              <a:lnSpc>
                <a:spcPts val="1670"/>
              </a:lnSpc>
            </a:pPr>
            <a:endParaRPr lang="hr-HR" sz="1400" spc="-5" dirty="0">
              <a:solidFill>
                <a:srgbClr val="3E3E3E"/>
              </a:solidFill>
              <a:latin typeface="Trebuchet MS"/>
              <a:cs typeface="Trebuchet MS"/>
            </a:endParaRPr>
          </a:p>
          <a:p>
            <a:r>
              <a:rPr lang="hr-HR" sz="14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Opći dio proračuna prikazuje: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14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Sažetak Računa prihoda i rashoda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14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Sažetak računa financiranja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14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Račun prihoda i rashoda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14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Račun financiranja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hr-HR" sz="14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Preneseni višak ili preneseni manjak prihoda nad rashodima</a:t>
            </a:r>
          </a:p>
          <a:p>
            <a:pPr marL="12700" marR="281940">
              <a:lnSpc>
                <a:spcPts val="1670"/>
              </a:lnSpc>
            </a:pPr>
            <a:endParaRPr lang="hr-HR" sz="1400" spc="-5" dirty="0">
              <a:solidFill>
                <a:srgbClr val="3E3E3E"/>
              </a:solidFill>
              <a:latin typeface="Trebuchet MS"/>
              <a:cs typeface="Trebuchet MS"/>
            </a:endParaRPr>
          </a:p>
          <a:p>
            <a:pPr marL="12700" marR="281940">
              <a:lnSpc>
                <a:spcPts val="1670"/>
              </a:lnSpc>
            </a:pPr>
            <a:endParaRPr lang="hr-HR" sz="1400" spc="-5" dirty="0">
              <a:solidFill>
                <a:srgbClr val="3E3E3E"/>
              </a:solidFill>
              <a:latin typeface="Trebuchet MS"/>
              <a:cs typeface="Trebuchet MS"/>
            </a:endParaRPr>
          </a:p>
          <a:p>
            <a:pPr marL="12700" marR="281940">
              <a:lnSpc>
                <a:spcPts val="1670"/>
              </a:lnSpc>
            </a:pPr>
            <a:endParaRPr sz="14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9750" y="867762"/>
            <a:ext cx="6424295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lang="hr-HR" sz="1400" spc="-5" dirty="0">
                <a:latin typeface="Trebuchet MS"/>
                <a:cs typeface="Trebuchet MS"/>
              </a:rPr>
              <a:t>		</a:t>
            </a:r>
            <a:r>
              <a:rPr sz="1400" spc="-5" dirty="0">
                <a:latin typeface="Trebuchet MS"/>
                <a:cs typeface="Trebuchet MS"/>
              </a:rPr>
              <a:t>PRORAČUN OPĆINE KUMROVEC ZA 202</a:t>
            </a:r>
            <a:r>
              <a:rPr lang="hr-HR" sz="1400" spc="-5" dirty="0">
                <a:latin typeface="Trebuchet MS"/>
                <a:cs typeface="Trebuchet MS"/>
              </a:rPr>
              <a:t>5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godinu</a:t>
            </a:r>
            <a:endParaRPr sz="1400" dirty="0">
              <a:latin typeface="Trebuchet MS"/>
              <a:cs typeface="Trebuchet MS"/>
            </a:endParaRPr>
          </a:p>
          <a:p>
            <a:pPr marL="12700">
              <a:lnSpc>
                <a:spcPts val="1664"/>
              </a:lnSpc>
            </a:pPr>
            <a:r>
              <a:rPr lang="hr-HR" sz="1400" spc="-5" dirty="0">
                <a:latin typeface="Trebuchet MS"/>
                <a:cs typeface="Trebuchet MS"/>
              </a:rPr>
              <a:t>	</a:t>
            </a:r>
          </a:p>
          <a:p>
            <a:pPr marL="12700">
              <a:lnSpc>
                <a:spcPts val="1664"/>
              </a:lnSpc>
            </a:pPr>
            <a:r>
              <a:rPr sz="1400" spc="-5" dirty="0" err="1">
                <a:latin typeface="Trebuchet MS"/>
                <a:cs typeface="Trebuchet MS"/>
              </a:rPr>
              <a:t>Proračunski</a:t>
            </a:r>
            <a:r>
              <a:rPr sz="1400" spc="-5" dirty="0">
                <a:latin typeface="Trebuchet MS"/>
                <a:cs typeface="Trebuchet MS"/>
              </a:rPr>
              <a:t> prihodi </a:t>
            </a:r>
            <a:r>
              <a:rPr sz="1400" dirty="0">
                <a:latin typeface="Trebuchet MS"/>
                <a:cs typeface="Trebuchet MS"/>
              </a:rPr>
              <a:t>i</a:t>
            </a:r>
            <a:r>
              <a:rPr sz="1400" spc="-1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primici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 marR="5080">
              <a:lnSpc>
                <a:spcPts val="1430"/>
              </a:lnSpc>
            </a:pPr>
            <a:r>
              <a:rPr sz="1200" spc="-5" dirty="0">
                <a:latin typeface="Trebuchet MS"/>
                <a:cs typeface="Trebuchet MS"/>
              </a:rPr>
              <a:t>Ukupno planirani </a:t>
            </a:r>
            <a:r>
              <a:rPr sz="1200" spc="-5" dirty="0" err="1">
                <a:latin typeface="Trebuchet MS"/>
                <a:cs typeface="Trebuchet MS"/>
              </a:rPr>
              <a:t>prihodi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lang="hr-HR" sz="1200" spc="-5" dirty="0">
                <a:latin typeface="Trebuchet MS"/>
                <a:cs typeface="Trebuchet MS"/>
              </a:rPr>
              <a:t>i primici </a:t>
            </a:r>
            <a:r>
              <a:rPr sz="1200" spc="-5" dirty="0">
                <a:latin typeface="Trebuchet MS"/>
                <a:cs typeface="Trebuchet MS"/>
              </a:rPr>
              <a:t>za 202</a:t>
            </a:r>
            <a:r>
              <a:rPr lang="hr-HR" sz="1200" spc="-5" dirty="0">
                <a:latin typeface="Trebuchet MS"/>
                <a:cs typeface="Trebuchet MS"/>
              </a:rPr>
              <a:t>5</a:t>
            </a:r>
            <a:r>
              <a:rPr sz="1200" spc="-5" dirty="0">
                <a:latin typeface="Trebuchet MS"/>
                <a:cs typeface="Trebuchet MS"/>
              </a:rPr>
              <a:t>. </a:t>
            </a:r>
            <a:r>
              <a:rPr sz="1200" spc="-5" dirty="0" err="1">
                <a:latin typeface="Trebuchet MS"/>
                <a:cs typeface="Trebuchet MS"/>
              </a:rPr>
              <a:t>godinu</a:t>
            </a:r>
            <a:r>
              <a:rPr lang="hr-HR" sz="1200" spc="-5" dirty="0">
                <a:latin typeface="Trebuchet MS"/>
                <a:cs typeface="Trebuchet MS"/>
              </a:rPr>
              <a:t>  </a:t>
            </a:r>
            <a:r>
              <a:rPr sz="1200" spc="-5" dirty="0" err="1">
                <a:latin typeface="Trebuchet MS"/>
                <a:cs typeface="Trebuchet MS"/>
              </a:rPr>
              <a:t>iznose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lang="hr-HR" sz="1200" spc="-5" dirty="0">
                <a:latin typeface="Trebuchet MS"/>
                <a:cs typeface="Trebuchet MS"/>
              </a:rPr>
              <a:t>1.930.399,08 EUR. Ukupno ostvareni prihodi i primici u prvih šest mjeseci iznose 643.272,69 EUR i p</a:t>
            </a:r>
            <a:r>
              <a:rPr sz="1200" spc="-5" dirty="0" err="1">
                <a:latin typeface="Trebuchet MS"/>
                <a:cs typeface="Trebuchet MS"/>
              </a:rPr>
              <a:t>rikazani</a:t>
            </a:r>
            <a:r>
              <a:rPr sz="1200" spc="-5" dirty="0">
                <a:latin typeface="Trebuchet MS"/>
                <a:cs typeface="Trebuchet MS"/>
              </a:rPr>
              <a:t> su </a:t>
            </a:r>
            <a:r>
              <a:rPr sz="1200" dirty="0">
                <a:latin typeface="Trebuchet MS"/>
                <a:cs typeface="Trebuchet MS"/>
              </a:rPr>
              <a:t>u </a:t>
            </a:r>
            <a:r>
              <a:rPr sz="1200" spc="-5" dirty="0">
                <a:latin typeface="Trebuchet MS"/>
                <a:cs typeface="Trebuchet MS"/>
              </a:rPr>
              <a:t>sljedećoj  strukturi:</a:t>
            </a:r>
            <a:endParaRPr sz="12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Tablica 6">
            <a:extLst>
              <a:ext uri="{FF2B5EF4-FFF2-40B4-BE49-F238E27FC236}">
                <a16:creationId xmlns:a16="http://schemas.microsoft.com/office/drawing/2014/main" xmlns="" id="{2BE66AF1-2455-4B48-812A-4794B98E5D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884809"/>
              </p:ext>
            </p:extLst>
          </p:nvPr>
        </p:nvGraphicFramePr>
        <p:xfrm>
          <a:off x="959750" y="2438400"/>
          <a:ext cx="6953875" cy="1731210"/>
        </p:xfrm>
        <a:graphic>
          <a:graphicData uri="http://schemas.openxmlformats.org/drawingml/2006/table">
            <a:tbl>
              <a:tblPr/>
              <a:tblGrid>
                <a:gridCol w="3649410">
                  <a:extLst>
                    <a:ext uri="{9D8B030D-6E8A-4147-A177-3AD203B41FA5}">
                      <a16:colId xmlns:a16="http://schemas.microsoft.com/office/drawing/2014/main" xmlns="" val="1661961045"/>
                    </a:ext>
                  </a:extLst>
                </a:gridCol>
                <a:gridCol w="890100">
                  <a:extLst>
                    <a:ext uri="{9D8B030D-6E8A-4147-A177-3AD203B41FA5}">
                      <a16:colId xmlns:a16="http://schemas.microsoft.com/office/drawing/2014/main" xmlns="" val="207255833"/>
                    </a:ext>
                  </a:extLst>
                </a:gridCol>
                <a:gridCol w="2044540">
                  <a:extLst>
                    <a:ext uri="{9D8B030D-6E8A-4147-A177-3AD203B41FA5}">
                      <a16:colId xmlns:a16="http://schemas.microsoft.com/office/drawing/2014/main" xmlns="" val="815919369"/>
                    </a:ext>
                  </a:extLst>
                </a:gridCol>
                <a:gridCol w="369825">
                  <a:extLst>
                    <a:ext uri="{9D8B030D-6E8A-4147-A177-3AD203B41FA5}">
                      <a16:colId xmlns:a16="http://schemas.microsoft.com/office/drawing/2014/main" xmlns="" val="2119467728"/>
                    </a:ext>
                  </a:extLst>
                </a:gridCol>
              </a:tblGrid>
              <a:tr h="19599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PRIHODI I PRIMICI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PLAN 2025 EUR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OSTVARENJE 1-6 2025 EUR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7103074"/>
                  </a:ext>
                </a:extLst>
              </a:tr>
              <a:tr h="1958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61 Prihodi od poreza:                                              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793.657,08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295.793,73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3770346"/>
                  </a:ext>
                </a:extLst>
              </a:tr>
              <a:tr h="1958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63 Prihodi od pomoći iz inozemstva i od subjekata unutar proračuna 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860.940,00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220.123,18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1697198"/>
                  </a:ext>
                </a:extLst>
              </a:tr>
              <a:tr h="17440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64 Prihodi od imovine:                                                          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11.702,00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3.717,10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1322726"/>
                  </a:ext>
                </a:extLst>
              </a:tr>
              <a:tr h="1958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65 Prihodi od upravnih i administrativnih pristojbi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117.332,83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7052387"/>
                  </a:ext>
                </a:extLst>
              </a:tr>
              <a:tr h="1958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66 Prihodi od prodaje proizvoda, te pruženih usluga, donacija :  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6.151,21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1794682"/>
                  </a:ext>
                </a:extLst>
              </a:tr>
              <a:tr h="18601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68 Prihodi od kazni :        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7967405"/>
                  </a:ext>
                </a:extLst>
              </a:tr>
              <a:tr h="1958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72 Prihodi od prodaje proiz.dug.imovine                             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39399"/>
                  </a:ext>
                </a:extLst>
              </a:tr>
              <a:tr h="1958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UKUPNO: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1.930.399,08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643.272,69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44898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8874" y="600350"/>
            <a:ext cx="7146925" cy="1451102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400" b="1" spc="-5" dirty="0">
                <a:solidFill>
                  <a:srgbClr val="3E3E3E"/>
                </a:solidFill>
                <a:latin typeface="Trebuchet MS"/>
                <a:cs typeface="Trebuchet MS"/>
              </a:rPr>
              <a:t>Proračunski rashodi </a:t>
            </a:r>
            <a:r>
              <a:rPr sz="1400" b="1" dirty="0">
                <a:solidFill>
                  <a:srgbClr val="3E3E3E"/>
                </a:solidFill>
                <a:latin typeface="Trebuchet MS"/>
                <a:cs typeface="Trebuchet MS"/>
              </a:rPr>
              <a:t>i</a:t>
            </a:r>
            <a:r>
              <a:rPr sz="1400" b="1" spc="-10" dirty="0">
                <a:solidFill>
                  <a:srgbClr val="3E3E3E"/>
                </a:solidFill>
                <a:latin typeface="Trebuchet MS"/>
                <a:cs typeface="Trebuchet MS"/>
              </a:rPr>
              <a:t> </a:t>
            </a:r>
            <a:r>
              <a:rPr sz="1400" b="1" spc="-5" dirty="0">
                <a:solidFill>
                  <a:srgbClr val="3E3E3E"/>
                </a:solidFill>
                <a:latin typeface="Trebuchet MS"/>
                <a:cs typeface="Trebuchet MS"/>
              </a:rPr>
              <a:t>izdaci</a:t>
            </a:r>
            <a:endParaRPr sz="1400" dirty="0">
              <a:latin typeface="Trebuchet MS"/>
              <a:cs typeface="Trebuchet MS"/>
            </a:endParaRPr>
          </a:p>
          <a:p>
            <a:pPr marL="12700" marR="5080">
              <a:lnSpc>
                <a:spcPts val="1800"/>
              </a:lnSpc>
              <a:spcBef>
                <a:spcPts val="115"/>
              </a:spcBef>
            </a:pPr>
            <a:endParaRPr lang="hr-HR" sz="1200" spc="-5" dirty="0">
              <a:latin typeface="Trebuchet MS"/>
              <a:cs typeface="Trebuchet MS"/>
            </a:endParaRPr>
          </a:p>
          <a:p>
            <a:pPr marL="12700" marR="5080">
              <a:lnSpc>
                <a:spcPts val="1800"/>
              </a:lnSpc>
              <a:spcBef>
                <a:spcPts val="115"/>
              </a:spcBef>
            </a:pPr>
            <a:r>
              <a:rPr sz="1200" spc="-5" dirty="0" err="1">
                <a:latin typeface="Trebuchet MS"/>
                <a:cs typeface="Trebuchet MS"/>
              </a:rPr>
              <a:t>Ukupno</a:t>
            </a:r>
            <a:r>
              <a:rPr sz="1200" spc="-5" dirty="0">
                <a:latin typeface="Trebuchet MS"/>
                <a:cs typeface="Trebuchet MS"/>
              </a:rPr>
              <a:t> planirani rashodi </a:t>
            </a:r>
            <a:r>
              <a:rPr sz="1200" dirty="0">
                <a:latin typeface="Trebuchet MS"/>
                <a:cs typeface="Trebuchet MS"/>
              </a:rPr>
              <a:t>i </a:t>
            </a:r>
            <a:r>
              <a:rPr sz="1200" spc="-5" dirty="0">
                <a:latin typeface="Trebuchet MS"/>
                <a:cs typeface="Trebuchet MS"/>
              </a:rPr>
              <a:t>izdaci Općine Kumrovec za 202</a:t>
            </a:r>
            <a:r>
              <a:rPr lang="hr-HR" sz="1200" spc="-5" dirty="0">
                <a:latin typeface="Trebuchet MS"/>
                <a:cs typeface="Trebuchet MS"/>
              </a:rPr>
              <a:t>5</a:t>
            </a:r>
            <a:r>
              <a:rPr sz="1200" spc="-5" dirty="0">
                <a:latin typeface="Trebuchet MS"/>
                <a:cs typeface="Trebuchet MS"/>
              </a:rPr>
              <a:t>. </a:t>
            </a:r>
            <a:r>
              <a:rPr sz="1200" spc="-5" dirty="0" err="1">
                <a:latin typeface="Trebuchet MS"/>
                <a:cs typeface="Trebuchet MS"/>
              </a:rPr>
              <a:t>godinu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5" dirty="0" err="1">
                <a:latin typeface="Trebuchet MS"/>
                <a:cs typeface="Trebuchet MS"/>
              </a:rPr>
              <a:t>iznose</a:t>
            </a:r>
            <a:r>
              <a:rPr sz="1200" spc="-5" dirty="0">
                <a:latin typeface="Trebuchet MS"/>
                <a:cs typeface="Trebuchet MS"/>
              </a:rPr>
              <a:t>  </a:t>
            </a:r>
            <a:r>
              <a:rPr lang="hr-HR" sz="1200" spc="-5" dirty="0">
                <a:latin typeface="Trebuchet MS"/>
                <a:cs typeface="Trebuchet MS"/>
              </a:rPr>
              <a:t>2,009.530,00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lang="hr-HR" sz="1200" spc="-5" dirty="0">
                <a:latin typeface="Trebuchet MS"/>
                <a:cs typeface="Trebuchet MS"/>
              </a:rPr>
              <a:t>EUR. Ukupno ostvareni rashodi i izdaci za prvih šest mjeseci 2025 godine iznose 630.227,59 EUR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i </a:t>
            </a:r>
            <a:r>
              <a:rPr sz="1200" spc="-5" dirty="0">
                <a:latin typeface="Trebuchet MS"/>
                <a:cs typeface="Trebuchet MS"/>
              </a:rPr>
              <a:t>prikazani su </a:t>
            </a:r>
            <a:r>
              <a:rPr sz="1200" dirty="0">
                <a:latin typeface="Trebuchet MS"/>
                <a:cs typeface="Trebuchet MS"/>
              </a:rPr>
              <a:t>u </a:t>
            </a:r>
            <a:r>
              <a:rPr sz="1200" spc="-5" dirty="0">
                <a:latin typeface="Trebuchet MS"/>
                <a:cs typeface="Trebuchet MS"/>
              </a:rPr>
              <a:t>sljedećoj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5" dirty="0" err="1">
                <a:latin typeface="Trebuchet MS"/>
                <a:cs typeface="Trebuchet MS"/>
              </a:rPr>
              <a:t>strukturi</a:t>
            </a:r>
            <a:r>
              <a:rPr sz="1200" spc="-5" dirty="0">
                <a:latin typeface="Trebuchet MS"/>
                <a:cs typeface="Trebuchet MS"/>
              </a:rPr>
              <a:t>:</a:t>
            </a:r>
            <a:endParaRPr lang="hr-HR" sz="1200" spc="-5" dirty="0">
              <a:latin typeface="Trebuchet MS"/>
              <a:cs typeface="Trebuchet MS"/>
            </a:endParaRPr>
          </a:p>
          <a:p>
            <a:pPr marL="12700" marR="5080">
              <a:lnSpc>
                <a:spcPts val="1800"/>
              </a:lnSpc>
              <a:spcBef>
                <a:spcPts val="115"/>
              </a:spcBef>
            </a:pPr>
            <a:endParaRPr lang="hr-HR" sz="1200" spc="-5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xmlns="" id="{110A5BDC-9B8B-4091-BFCE-0E00B6D89C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523868"/>
              </p:ext>
            </p:extLst>
          </p:nvPr>
        </p:nvGraphicFramePr>
        <p:xfrm>
          <a:off x="1295400" y="1905000"/>
          <a:ext cx="6521449" cy="2424545"/>
        </p:xfrm>
        <a:graphic>
          <a:graphicData uri="http://schemas.openxmlformats.org/drawingml/2006/table">
            <a:tbl>
              <a:tblPr/>
              <a:tblGrid>
                <a:gridCol w="3948406">
                  <a:extLst>
                    <a:ext uri="{9D8B030D-6E8A-4147-A177-3AD203B41FA5}">
                      <a16:colId xmlns:a16="http://schemas.microsoft.com/office/drawing/2014/main" xmlns="" val="3161378630"/>
                    </a:ext>
                  </a:extLst>
                </a:gridCol>
                <a:gridCol w="868649">
                  <a:extLst>
                    <a:ext uri="{9D8B030D-6E8A-4147-A177-3AD203B41FA5}">
                      <a16:colId xmlns:a16="http://schemas.microsoft.com/office/drawing/2014/main" xmlns="" val="4141311561"/>
                    </a:ext>
                  </a:extLst>
                </a:gridCol>
                <a:gridCol w="1658329">
                  <a:extLst>
                    <a:ext uri="{9D8B030D-6E8A-4147-A177-3AD203B41FA5}">
                      <a16:colId xmlns:a16="http://schemas.microsoft.com/office/drawing/2014/main" xmlns="" val="3000934915"/>
                    </a:ext>
                  </a:extLst>
                </a:gridCol>
                <a:gridCol w="46065">
                  <a:extLst>
                    <a:ext uri="{9D8B030D-6E8A-4147-A177-3AD203B41FA5}">
                      <a16:colId xmlns:a16="http://schemas.microsoft.com/office/drawing/2014/main" xmlns="" val="2766680882"/>
                    </a:ext>
                  </a:extLst>
                </a:gridCol>
              </a:tblGrid>
              <a:tr h="2147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RASHODI I IZDACI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2025 EUR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OSTVARENJE 1-6 2025 EUR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7331667"/>
                  </a:ext>
                </a:extLst>
              </a:tr>
              <a:tr h="24245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Rashodi za zaposlene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404.560,00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204.478,12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4918799"/>
                  </a:ext>
                </a:extLst>
              </a:tr>
              <a:tr h="2147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Materijalni rashodi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812.100,00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206.277,03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259762"/>
                  </a:ext>
                </a:extLst>
              </a:tr>
              <a:tr h="2147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Financijski rashodi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6.595,25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3751716"/>
                  </a:ext>
                </a:extLst>
              </a:tr>
              <a:tr h="2147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Subvencije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17.029,33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9841137"/>
                  </a:ext>
                </a:extLst>
              </a:tr>
              <a:tr h="2147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Pomoći dane u inozemstvo i unutar općeg proračuna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30.604,82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2855066"/>
                  </a:ext>
                </a:extLst>
              </a:tr>
              <a:tr h="2147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Naknade građanima i kućanstvima na temelju osiguranja i druge naknade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34.836,49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4231047"/>
                  </a:ext>
                </a:extLst>
              </a:tr>
              <a:tr h="2147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Ostali rashodi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26.546,31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0413159"/>
                  </a:ext>
                </a:extLst>
              </a:tr>
              <a:tr h="2147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Rashodi za nabavu nefinancijske imovine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81.025,44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2965500"/>
                  </a:ext>
                </a:extLst>
              </a:tr>
              <a:tr h="24938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Izdaci za otplatu glavnice primljenih kredita i zajmova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22.834,80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9176731"/>
                  </a:ext>
                </a:extLst>
              </a:tr>
              <a:tr h="21474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UKUPNO :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2.009.530,00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630.227,59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58440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-13316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7624" y="443881"/>
            <a:ext cx="2616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0000"/>
                </a:solidFill>
              </a:rPr>
              <a:t>2. Poseban dio</a:t>
            </a:r>
            <a:r>
              <a:rPr sz="1800" spc="-85" dirty="0">
                <a:solidFill>
                  <a:srgbClr val="000000"/>
                </a:solidFill>
              </a:rPr>
              <a:t> </a:t>
            </a:r>
            <a:r>
              <a:rPr sz="1800" spc="-5" dirty="0">
                <a:solidFill>
                  <a:srgbClr val="000000"/>
                </a:solidFill>
              </a:rPr>
              <a:t>Proračuna</a:t>
            </a:r>
            <a:endParaRPr sz="1800" dirty="0"/>
          </a:p>
        </p:txBody>
      </p:sp>
      <p:sp>
        <p:nvSpPr>
          <p:cNvPr id="4" name="object 4"/>
          <p:cNvSpPr txBox="1"/>
          <p:nvPr/>
        </p:nvSpPr>
        <p:spPr>
          <a:xfrm>
            <a:off x="817624" y="931688"/>
            <a:ext cx="7287895" cy="175387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lang="hr-HR" sz="1400" spc="-5" dirty="0">
                <a:latin typeface="Trebuchet MS"/>
                <a:cs typeface="Trebuchet MS"/>
              </a:rPr>
              <a:t>U posebnom dijelu proračuna iskazani su rashodi/izdaci po organizacijskoj klasifikaciji, izvorima financiranja i ekonomskoj klasifikaciji na razini skupine, raspoređenih u programe koji se sastoje od aktivnosti i projekata</a:t>
            </a:r>
            <a:r>
              <a:rPr sz="1400" spc="-5" dirty="0"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  <a:p>
            <a:pPr marL="12700" marR="228600" algn="just">
              <a:lnSpc>
                <a:spcPts val="1650"/>
              </a:lnSpc>
            </a:pPr>
            <a:r>
              <a:rPr sz="1400" spc="-5" dirty="0" err="1">
                <a:latin typeface="Trebuchet MS"/>
                <a:cs typeface="Trebuchet MS"/>
              </a:rPr>
              <a:t>Proračunski</a:t>
            </a:r>
            <a:r>
              <a:rPr sz="1400" spc="-5" dirty="0">
                <a:latin typeface="Trebuchet MS"/>
                <a:cs typeface="Trebuchet MS"/>
              </a:rPr>
              <a:t> korisnici: Proračunski korisnici su ustanove, tijela javne vlasti kojima je JLS  osnivač ili suosnivač. Financiranje proračunskih korisnika je većim dijelom iz proračuna  svog/svojih osnivača ili suosnivača. Proračunski korisnik Općine Kumrovec je Dječji vrtić  “</a:t>
            </a:r>
            <a:r>
              <a:rPr sz="1400" spc="-5" dirty="0" err="1">
                <a:latin typeface="Trebuchet MS"/>
                <a:cs typeface="Trebuchet MS"/>
              </a:rPr>
              <a:t>Jaglac</a:t>
            </a:r>
            <a:r>
              <a:rPr sz="1400" spc="-5" dirty="0">
                <a:latin typeface="Trebuchet MS"/>
                <a:cs typeface="Trebuchet MS"/>
              </a:rPr>
              <a:t>”.</a:t>
            </a:r>
            <a:endParaRPr lang="hr-HR" sz="1400" spc="-5" dirty="0">
              <a:latin typeface="Trebuchet MS"/>
              <a:cs typeface="Trebuchet MS"/>
            </a:endParaRPr>
          </a:p>
          <a:p>
            <a:pPr marL="12700" marR="228600" algn="just">
              <a:lnSpc>
                <a:spcPts val="1650"/>
              </a:lnSpc>
            </a:pPr>
            <a:r>
              <a:rPr lang="hr-HR" sz="1400" spc="-5" dirty="0">
                <a:latin typeface="Trebuchet MS"/>
                <a:cs typeface="Trebuchet MS"/>
              </a:rPr>
              <a:t>Rashodi i izdaci u posebnom dijelu proračuna raspoređeni su :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624" y="2819670"/>
            <a:ext cx="7283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Trebuchet MS"/>
                <a:cs typeface="Trebuchet MS"/>
              </a:rPr>
              <a:t>Razdjel</a:t>
            </a:r>
            <a:r>
              <a:rPr sz="1000" b="1" spc="-70" dirty="0">
                <a:latin typeface="Trebuchet MS"/>
                <a:cs typeface="Trebuchet MS"/>
              </a:rPr>
              <a:t> </a:t>
            </a:r>
            <a:r>
              <a:rPr sz="1000" b="1" spc="-5" dirty="0">
                <a:latin typeface="Trebuchet MS"/>
                <a:cs typeface="Trebuchet MS"/>
              </a:rPr>
              <a:t>001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06624" y="2819670"/>
            <a:ext cx="6141976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65" marR="2023110" indent="457200">
              <a:lnSpc>
                <a:spcPct val="100000"/>
              </a:lnSpc>
              <a:spcBef>
                <a:spcPts val="100"/>
              </a:spcBef>
            </a:pPr>
            <a:r>
              <a:rPr lang="hr-HR" sz="1000" b="1" spc="-5" dirty="0">
                <a:latin typeface="Trebuchet MS"/>
                <a:cs typeface="Trebuchet MS"/>
              </a:rPr>
              <a:t>OPĆINA KUMROVEC</a:t>
            </a:r>
            <a:r>
              <a:rPr sz="1000" b="1" spc="-5" dirty="0">
                <a:latin typeface="Trebuchet MS"/>
                <a:cs typeface="Trebuchet MS"/>
              </a:rPr>
              <a:t>  </a:t>
            </a:r>
            <a:endParaRPr lang="hr-HR" sz="1000" b="1" spc="-5" dirty="0">
              <a:latin typeface="Trebuchet MS"/>
              <a:cs typeface="Trebuchet MS"/>
            </a:endParaRPr>
          </a:p>
          <a:p>
            <a:pPr marL="37465" marR="2063750" indent="457200">
              <a:lnSpc>
                <a:spcPct val="100000"/>
              </a:lnSpc>
            </a:pPr>
            <a:r>
              <a:rPr lang="hr-HR" sz="1000" b="1" spc="-5" dirty="0">
                <a:latin typeface="Trebuchet MS"/>
                <a:cs typeface="Trebuchet MS"/>
              </a:rPr>
              <a:t>GLAVA 01 Jedinstveni upravni</a:t>
            </a:r>
            <a:r>
              <a:rPr lang="hr-HR" sz="1000" b="1" spc="-70" dirty="0">
                <a:latin typeface="Trebuchet MS"/>
                <a:cs typeface="Trebuchet MS"/>
              </a:rPr>
              <a:t> </a:t>
            </a:r>
            <a:r>
              <a:rPr lang="hr-HR" sz="1000" b="1" spc="-5" dirty="0">
                <a:latin typeface="Trebuchet MS"/>
                <a:cs typeface="Trebuchet MS"/>
              </a:rPr>
              <a:t>odjel</a:t>
            </a:r>
            <a:endParaRPr lang="hr-HR" sz="1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lang="hr-HR" sz="1000" spc="-5" dirty="0">
                <a:latin typeface="Trebuchet MS"/>
                <a:cs typeface="Trebuchet MS"/>
              </a:rPr>
              <a:t>             </a:t>
            </a:r>
            <a:r>
              <a:rPr sz="1000" spc="-5" dirty="0">
                <a:latin typeface="Trebuchet MS"/>
                <a:cs typeface="Trebuchet MS"/>
              </a:rPr>
              <a:t>PROGRAM 1000 Predstavničko </a:t>
            </a:r>
            <a:r>
              <a:rPr sz="1000" dirty="0">
                <a:latin typeface="Trebuchet MS"/>
                <a:cs typeface="Trebuchet MS"/>
              </a:rPr>
              <a:t>i </a:t>
            </a:r>
            <a:r>
              <a:rPr sz="1000" spc="-5" dirty="0">
                <a:latin typeface="Trebuchet MS"/>
                <a:cs typeface="Trebuchet MS"/>
              </a:rPr>
              <a:t>izvršno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5" dirty="0">
                <a:latin typeface="Trebuchet MS"/>
                <a:cs typeface="Trebuchet MS"/>
              </a:rPr>
              <a:t>tijela</a:t>
            </a:r>
            <a:endParaRPr sz="1000" dirty="0">
              <a:latin typeface="Trebuchet MS"/>
              <a:cs typeface="Trebuchet MS"/>
            </a:endParaRPr>
          </a:p>
          <a:p>
            <a:pPr marL="494665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1001 Javna uprava </a:t>
            </a:r>
            <a:r>
              <a:rPr sz="1000" dirty="0">
                <a:latin typeface="Trebuchet MS"/>
                <a:cs typeface="Trebuchet MS"/>
              </a:rPr>
              <a:t>i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5" dirty="0">
                <a:latin typeface="Trebuchet MS"/>
                <a:cs typeface="Trebuchet MS"/>
              </a:rPr>
              <a:t>administracija</a:t>
            </a:r>
            <a:endParaRPr sz="1000" dirty="0">
              <a:latin typeface="Trebuchet MS"/>
              <a:cs typeface="Trebuchet MS"/>
            </a:endParaRPr>
          </a:p>
          <a:p>
            <a:pPr marL="494665" marR="508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1002  </a:t>
            </a:r>
            <a:r>
              <a:rPr lang="hr-HR" sz="1000" spc="-5" dirty="0">
                <a:latin typeface="Trebuchet MS"/>
                <a:cs typeface="Trebuchet MS"/>
              </a:rPr>
              <a:t>Sustav civilne zaštite</a:t>
            </a:r>
          </a:p>
          <a:p>
            <a:pPr marL="494665" marR="508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1003 Jačanje</a:t>
            </a:r>
            <a:r>
              <a:rPr sz="1000" spc="-15" dirty="0">
                <a:latin typeface="Trebuchet MS"/>
                <a:cs typeface="Trebuchet MS"/>
              </a:rPr>
              <a:t> </a:t>
            </a:r>
            <a:r>
              <a:rPr sz="1000" spc="-5" dirty="0">
                <a:latin typeface="Trebuchet MS"/>
                <a:cs typeface="Trebuchet MS"/>
              </a:rPr>
              <a:t>gospodarstva</a:t>
            </a:r>
            <a:endParaRPr sz="1000" dirty="0">
              <a:latin typeface="Trebuchet MS"/>
              <a:cs typeface="Trebuchet MS"/>
            </a:endParaRPr>
          </a:p>
          <a:p>
            <a:pPr marL="494665" marR="12446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1004 Održavanje komunalne </a:t>
            </a:r>
            <a:r>
              <a:rPr sz="1000" spc="-5" dirty="0" err="1">
                <a:latin typeface="Trebuchet MS"/>
                <a:cs typeface="Trebuchet MS"/>
              </a:rPr>
              <a:t>infrastrukture</a:t>
            </a:r>
            <a:r>
              <a:rPr sz="1000" spc="-5" dirty="0">
                <a:latin typeface="Trebuchet MS"/>
                <a:cs typeface="Trebuchet MS"/>
              </a:rPr>
              <a:t>  </a:t>
            </a:r>
            <a:endParaRPr lang="hr-HR" sz="1000" spc="-5" dirty="0">
              <a:latin typeface="Trebuchet MS"/>
              <a:cs typeface="Trebuchet MS"/>
            </a:endParaRPr>
          </a:p>
          <a:p>
            <a:pPr marL="494665" marR="12446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1005 Izgradnja objekata komunalne </a:t>
            </a:r>
            <a:r>
              <a:rPr sz="1000" spc="-5" dirty="0" err="1">
                <a:latin typeface="Trebuchet MS"/>
                <a:cs typeface="Trebuchet MS"/>
              </a:rPr>
              <a:t>infrastrukture</a:t>
            </a:r>
            <a:r>
              <a:rPr sz="1000" spc="-5" dirty="0">
                <a:latin typeface="Trebuchet MS"/>
                <a:cs typeface="Trebuchet MS"/>
              </a:rPr>
              <a:t>  </a:t>
            </a:r>
            <a:endParaRPr lang="hr-HR" sz="1000" spc="-5" dirty="0">
              <a:latin typeface="Trebuchet MS"/>
              <a:cs typeface="Trebuchet MS"/>
            </a:endParaRPr>
          </a:p>
          <a:p>
            <a:pPr marL="494665" marR="12446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1006 </a:t>
            </a:r>
            <a:r>
              <a:rPr lang="hr-HR" sz="1000" spc="-5" dirty="0">
                <a:latin typeface="Trebuchet MS"/>
                <a:cs typeface="Trebuchet MS"/>
              </a:rPr>
              <a:t>Upravljanje okolišnim resursima</a:t>
            </a:r>
            <a:endParaRPr sz="1000" dirty="0">
              <a:latin typeface="Trebuchet MS"/>
              <a:cs typeface="Trebuchet MS"/>
            </a:endParaRPr>
          </a:p>
          <a:p>
            <a:pPr marL="494665" marR="9779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1008 </a:t>
            </a:r>
            <a:r>
              <a:rPr lang="hr-HR" sz="1000" spc="-5" dirty="0">
                <a:latin typeface="Trebuchet MS"/>
                <a:cs typeface="Trebuchet MS"/>
              </a:rPr>
              <a:t>Unapređenje obrazovnih mogućnosti</a:t>
            </a:r>
          </a:p>
          <a:p>
            <a:pPr marL="494665" marR="9779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1009</a:t>
            </a:r>
            <a:r>
              <a:rPr lang="hr-HR" sz="1000" spc="-5" dirty="0">
                <a:latin typeface="Trebuchet MS"/>
                <a:cs typeface="Trebuchet MS"/>
              </a:rPr>
              <a:t> R</a:t>
            </a:r>
            <a:r>
              <a:rPr sz="1000" spc="-5" dirty="0" err="1">
                <a:latin typeface="Trebuchet MS"/>
                <a:cs typeface="Trebuchet MS"/>
              </a:rPr>
              <a:t>azvoj</a:t>
            </a:r>
            <a:r>
              <a:rPr sz="1000" spc="-5" dirty="0">
                <a:latin typeface="Trebuchet MS"/>
                <a:cs typeface="Trebuchet MS"/>
              </a:rPr>
              <a:t> turizma </a:t>
            </a:r>
            <a:r>
              <a:rPr sz="1000" dirty="0" err="1">
                <a:latin typeface="Trebuchet MS"/>
                <a:cs typeface="Trebuchet MS"/>
              </a:rPr>
              <a:t>i</a:t>
            </a:r>
            <a:r>
              <a:rPr sz="1000" dirty="0">
                <a:latin typeface="Trebuchet MS"/>
                <a:cs typeface="Trebuchet MS"/>
              </a:rPr>
              <a:t> </a:t>
            </a:r>
            <a:r>
              <a:rPr lang="hr-HR" sz="1000" dirty="0">
                <a:latin typeface="Trebuchet MS"/>
                <a:cs typeface="Trebuchet MS"/>
              </a:rPr>
              <a:t>valorizacija potencijala kulturne baštine </a:t>
            </a:r>
            <a:r>
              <a:rPr sz="1000" spc="-5" dirty="0">
                <a:latin typeface="Trebuchet MS"/>
                <a:cs typeface="Trebuchet MS"/>
              </a:rPr>
              <a:t>  </a:t>
            </a:r>
            <a:endParaRPr lang="hr-HR" sz="1000" spc="-5" dirty="0">
              <a:latin typeface="Trebuchet MS"/>
              <a:cs typeface="Trebuchet MS"/>
            </a:endParaRPr>
          </a:p>
          <a:p>
            <a:pPr marL="494665" marR="9779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1010 Program socijalne </a:t>
            </a:r>
            <a:r>
              <a:rPr sz="1000" spc="-5" dirty="0" err="1">
                <a:latin typeface="Trebuchet MS"/>
                <a:cs typeface="Trebuchet MS"/>
              </a:rPr>
              <a:t>skrbi</a:t>
            </a:r>
            <a:r>
              <a:rPr sz="1000" spc="-5" dirty="0">
                <a:latin typeface="Trebuchet MS"/>
                <a:cs typeface="Trebuchet MS"/>
              </a:rPr>
              <a:t>   </a:t>
            </a:r>
            <a:endParaRPr lang="hr-HR" sz="1000" spc="-5" dirty="0">
              <a:latin typeface="Trebuchet MS"/>
              <a:cs typeface="Trebuchet MS"/>
            </a:endParaRPr>
          </a:p>
          <a:p>
            <a:pPr marL="494665" marR="9779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1011 Upravljanje</a:t>
            </a:r>
            <a:r>
              <a:rPr sz="1000" spc="-15" dirty="0">
                <a:latin typeface="Trebuchet MS"/>
                <a:cs typeface="Trebuchet MS"/>
              </a:rPr>
              <a:t> </a:t>
            </a:r>
            <a:r>
              <a:rPr sz="1000" spc="-5" dirty="0">
                <a:latin typeface="Trebuchet MS"/>
                <a:cs typeface="Trebuchet MS"/>
              </a:rPr>
              <a:t>imovinom</a:t>
            </a:r>
            <a:endParaRPr sz="1000" dirty="0">
              <a:latin typeface="Trebuchet MS"/>
              <a:cs typeface="Trebuchet MS"/>
            </a:endParaRPr>
          </a:p>
          <a:p>
            <a:pPr marL="494665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1012 Razvoj sporta </a:t>
            </a:r>
            <a:r>
              <a:rPr sz="1000" dirty="0">
                <a:latin typeface="Trebuchet MS"/>
                <a:cs typeface="Trebuchet MS"/>
              </a:rPr>
              <a:t>i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5" dirty="0">
                <a:latin typeface="Trebuchet MS"/>
                <a:cs typeface="Trebuchet MS"/>
              </a:rPr>
              <a:t>rekreacije</a:t>
            </a:r>
            <a:endParaRPr sz="1000" dirty="0">
              <a:latin typeface="Trebuchet MS"/>
              <a:cs typeface="Trebuchet MS"/>
            </a:endParaRPr>
          </a:p>
          <a:p>
            <a:pPr marL="470534">
              <a:lnSpc>
                <a:spcPct val="100000"/>
              </a:lnSpc>
            </a:pPr>
            <a:r>
              <a:rPr lang="hr-HR" sz="1000" b="1" spc="-5" dirty="0">
                <a:latin typeface="Trebuchet MS"/>
                <a:cs typeface="Trebuchet MS"/>
              </a:rPr>
              <a:t>GLAVA 02 </a:t>
            </a:r>
            <a:r>
              <a:rPr sz="1000" b="1" spc="-5" dirty="0" err="1">
                <a:latin typeface="Trebuchet MS"/>
                <a:cs typeface="Trebuchet MS"/>
              </a:rPr>
              <a:t>Predškolski</a:t>
            </a:r>
            <a:r>
              <a:rPr sz="1000" b="1" spc="-5" dirty="0">
                <a:latin typeface="Trebuchet MS"/>
                <a:cs typeface="Trebuchet MS"/>
              </a:rPr>
              <a:t> odgoj </a:t>
            </a:r>
            <a:r>
              <a:rPr sz="1000" b="1" dirty="0">
                <a:latin typeface="Trebuchet MS"/>
                <a:cs typeface="Trebuchet MS"/>
              </a:rPr>
              <a:t>i</a:t>
            </a:r>
            <a:r>
              <a:rPr sz="1000" b="1" spc="-15" dirty="0">
                <a:latin typeface="Trebuchet MS"/>
                <a:cs typeface="Trebuchet MS"/>
              </a:rPr>
              <a:t> </a:t>
            </a:r>
            <a:r>
              <a:rPr sz="1000" b="1" spc="-5" dirty="0">
                <a:latin typeface="Trebuchet MS"/>
                <a:cs typeface="Trebuchet MS"/>
              </a:rPr>
              <a:t>obrazovanje</a:t>
            </a:r>
            <a:endParaRPr sz="1000" dirty="0">
              <a:latin typeface="Trebuchet MS"/>
              <a:cs typeface="Trebuchet MS"/>
            </a:endParaRPr>
          </a:p>
          <a:p>
            <a:pPr marL="908685" marR="1017905" indent="-414020">
              <a:lnSpc>
                <a:spcPct val="100000"/>
              </a:lnSpc>
            </a:pPr>
            <a:r>
              <a:rPr sz="1000" spc="-5" dirty="0">
                <a:latin typeface="Trebuchet MS"/>
                <a:cs typeface="Trebuchet MS"/>
              </a:rPr>
              <a:t>PROGRAM 1007 Program predškolskog odgoja  Dječji vrtić</a:t>
            </a:r>
            <a:r>
              <a:rPr sz="1000" spc="-15" dirty="0">
                <a:latin typeface="Trebuchet MS"/>
                <a:cs typeface="Trebuchet MS"/>
              </a:rPr>
              <a:t> </a:t>
            </a:r>
            <a:r>
              <a:rPr sz="1000" spc="-5" dirty="0">
                <a:latin typeface="Trebuchet MS"/>
                <a:cs typeface="Trebuchet MS"/>
              </a:rPr>
              <a:t>Jaglac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175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5271" y="-26632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6024" y="791471"/>
            <a:ext cx="45751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r-HR" sz="1400" i="1" spc="-5" dirty="0">
                <a:latin typeface="Arial"/>
                <a:cs typeface="Arial"/>
              </a:rPr>
              <a:t>Program 1000, Predstavničko </a:t>
            </a:r>
            <a:r>
              <a:rPr lang="hr-HR" sz="1400" i="1" dirty="0">
                <a:latin typeface="Arial"/>
                <a:cs typeface="Arial"/>
              </a:rPr>
              <a:t>i </a:t>
            </a:r>
            <a:r>
              <a:rPr lang="hr-HR" sz="1400" i="1" spc="-5" dirty="0">
                <a:latin typeface="Arial"/>
                <a:cs typeface="Arial"/>
              </a:rPr>
              <a:t>izvršno</a:t>
            </a:r>
            <a:r>
              <a:rPr lang="hr-HR" sz="1400" i="1" spc="-20" dirty="0">
                <a:latin typeface="Arial"/>
                <a:cs typeface="Arial"/>
              </a:rPr>
              <a:t> </a:t>
            </a:r>
            <a:r>
              <a:rPr lang="hr-HR" sz="1400" i="1" spc="-5" dirty="0">
                <a:latin typeface="Arial"/>
                <a:cs typeface="Arial"/>
              </a:rPr>
              <a:t>tijelo</a:t>
            </a:r>
            <a:r>
              <a:rPr lang="hr-HR" sz="1400" dirty="0">
                <a:latin typeface="Arial"/>
                <a:cs typeface="Arial"/>
              </a:rPr>
              <a:t/>
            </a:r>
            <a:br>
              <a:rPr lang="hr-HR" sz="1400" dirty="0">
                <a:latin typeface="Arial"/>
                <a:cs typeface="Arial"/>
              </a:rPr>
            </a:br>
            <a:endParaRPr sz="1400"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1216025" y="1283215"/>
            <a:ext cx="6556375" cy="2298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lang="hr-HR" sz="1100" dirty="0">
              <a:cs typeface="Times New Roman"/>
            </a:endParaRPr>
          </a:p>
          <a:p>
            <a:pPr indent="449580"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 za program predstavničkog i izvršnog tijela planirani su za 2025 godinu u iznosu od 104.800,00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Realizirani rashodi u prvih šest mjeseci iznose 37.094,66 eura.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se provodi kroz slijedeće aktivnosti :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Aktivnost A100001, Redovan rad izvršnog tijela</a:t>
            </a:r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za objavu akata, službena glasila, usluge promidžbe i informiranja, naknada članovima izvršnog tijela, naknade troškova sl. puta i ostalih troškova, rashoda protokola, tuzemne članarine, reprezentacije, te provođenje lokalnih izbora 2025.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Aktivnost A100002, Potpora radu političkih stranaka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Aktivnost A100003, Redovan rad predstavničkog tijela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Aktivnost A100010, Proračunska zaliha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Aktivnost A100011 Radne akcije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hr-HR" sz="1100" dirty="0"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6024" y="902208"/>
            <a:ext cx="6556375" cy="25955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latin typeface="Arial"/>
                <a:cs typeface="Arial"/>
              </a:rPr>
              <a:t>Program 1001 </a:t>
            </a:r>
            <a:r>
              <a:rPr sz="1400" i="1" dirty="0">
                <a:latin typeface="Arial"/>
                <a:cs typeface="Arial"/>
              </a:rPr>
              <a:t>Javna </a:t>
            </a:r>
            <a:r>
              <a:rPr sz="1400" i="1" spc="-5" dirty="0">
                <a:latin typeface="Arial"/>
                <a:cs typeface="Arial"/>
              </a:rPr>
              <a:t>uprava </a:t>
            </a:r>
            <a:r>
              <a:rPr sz="1400" i="1" dirty="0" err="1">
                <a:latin typeface="Arial"/>
                <a:cs typeface="Arial"/>
              </a:rPr>
              <a:t>i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-5" dirty="0" err="1">
                <a:latin typeface="Arial"/>
                <a:cs typeface="Arial"/>
              </a:rPr>
              <a:t>administracija</a:t>
            </a:r>
            <a:endParaRPr lang="hr-HR" sz="1400" i="1" spc="-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Arial"/>
              <a:cs typeface="Arial"/>
            </a:endParaRPr>
          </a:p>
          <a:p>
            <a:pPr indent="449580"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Rashodi za program Javna uprava i administracija planirani su  za 2025 godinu u iznosu od 271.660,00 </a:t>
            </a:r>
            <a:r>
              <a:rPr lang="hr-H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Realizirani rashodi u prvih šest mjeseci iznose 99.815,04 eura.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se provodi kroz slijedeće aktivnosti: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A100001 Redovita djelatnost Jedinstvenog upravnog odjela</a:t>
            </a:r>
            <a:r>
              <a:rPr lang="hr-H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rashod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plać</a:t>
            </a:r>
            <a:r>
              <a:rPr lang="hr-H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rashoda režija (iznošenje i odvoz smeća, opskrba vodom i trošak odvodnje, telefon, plin, Internet, električna energija) zaštitna obuća i odjeća, Arhivski materijal, Usluge odvjetnika i pravnog savjetovanja Literatura, časopis, glasila, Materijal za čišćenje i održavanje, Poštarina, Javnobilježničke usluge, Usluge banaka, Usluge Fine i Porezne uprave. </a:t>
            </a:r>
            <a:endParaRPr lang="hr-H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A100006 Javni radovi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Projekt provođenja zapošljavanja osoba iz ugroženih skupina prema uvjetima koje raspisuje Hrvatski zavod za zapošljavanje. 	</a:t>
            </a: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A100008 Izrada Prostornog plana Općine Kumrovec</a:t>
            </a: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hr-H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1066800"/>
            <a:ext cx="6110605" cy="1611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latin typeface="Arial"/>
                <a:cs typeface="Arial"/>
              </a:rPr>
              <a:t>Program 1002, </a:t>
            </a:r>
            <a:r>
              <a:rPr lang="hr-HR" sz="1400" i="1" spc="-5" dirty="0">
                <a:latin typeface="Arial"/>
                <a:cs typeface="Arial"/>
              </a:rPr>
              <a:t>Sustav civilne zaštite</a:t>
            </a:r>
            <a:endParaRPr lang="hr-HR" sz="1400" i="1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hr-HR" sz="1100" i="1" dirty="0">
              <a:cs typeface="Arial"/>
            </a:endParaRPr>
          </a:p>
          <a:p>
            <a:pPr>
              <a:lnSpc>
                <a:spcPct val="115000"/>
              </a:lnSpc>
            </a:pPr>
            <a:r>
              <a:rPr lang="hr-HR" sz="1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Rashodi za program Sustav civilne zaštite planirani su za 2025 godinu u iznosu od </a:t>
            </a:r>
            <a:r>
              <a:rPr lang="hr-HR" sz="1100" dirty="0">
                <a:ea typeface="Calibri" panose="020F0502020204030204" pitchFamily="34" charset="0"/>
                <a:cs typeface="Calibri" panose="020F0502020204030204" pitchFamily="34" charset="0"/>
              </a:rPr>
              <a:t>53.000,00 eura. Realizirani rashodi u prvih šest mjeseci iznose 26.974,50 eura.</a:t>
            </a:r>
            <a:endParaRPr lang="hr-H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</a:pPr>
            <a:r>
              <a:rPr lang="hr-HR" sz="1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Program se provodi kroz aktivnost:</a:t>
            </a:r>
            <a:endParaRPr lang="hr-H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r-HR" sz="11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A100001 Djelatnost JVP, DVD i sustav zaštite i spašavanja </a:t>
            </a:r>
            <a:r>
              <a:rPr lang="hr-HR" sz="1100" i="1" dirty="0"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hr-HR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rashodi za Zagorsku Javnu vatrogasnu postrojbu, Dobrovoljno vatrogasno društvo Kumrovec, GSS KZŽ, te Civilnu zaštitu </a:t>
            </a:r>
            <a:endParaRPr lang="hr-H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13625" y="5807575"/>
            <a:ext cx="708399" cy="850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</TotalTime>
  <Words>1944</Words>
  <Application>Microsoft Office PowerPoint</Application>
  <PresentationFormat>Prikaz na zaslonu (4:3)</PresentationFormat>
  <Paragraphs>241</Paragraphs>
  <Slides>20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Office Theme</vt:lpstr>
      <vt:lpstr>OPĆINA KUMROVEC</vt:lpstr>
      <vt:lpstr>Što je proračun ?</vt:lpstr>
      <vt:lpstr>PRORAČUN </vt:lpstr>
      <vt:lpstr>PowerPointova prezentacija</vt:lpstr>
      <vt:lpstr>PowerPointova prezentacija</vt:lpstr>
      <vt:lpstr>2. Poseban dio Proračuna</vt:lpstr>
      <vt:lpstr>Program 1000, Predstavničko i izvršno tijelo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Kontaktirajte nas: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OPĆINA KUMROVEC</dc:title>
  <dc:creator>Kumrovec</dc:creator>
  <cp:lastModifiedBy>Korisnik</cp:lastModifiedBy>
  <cp:revision>20</cp:revision>
  <dcterms:created xsi:type="dcterms:W3CDTF">2020-12-16T11:58:45Z</dcterms:created>
  <dcterms:modified xsi:type="dcterms:W3CDTF">2025-09-26T10:07:11Z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