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8" r:id="rId4"/>
    <p:sldId id="258" r:id="rId5"/>
    <p:sldId id="261" r:id="rId6"/>
    <p:sldId id="262" r:id="rId7"/>
    <p:sldId id="277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9144000" cy="6858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Srednji stil 2 - Isticanj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0" i="0">
                <a:solidFill>
                  <a:srgbClr val="3E3E3E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0" i="0">
                <a:solidFill>
                  <a:srgbClr val="3E3E3E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3/17/2025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0" i="0">
                <a:solidFill>
                  <a:srgbClr val="3E3E3E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3/17/2025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3999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0"/>
            <a:ext cx="9143999" cy="6857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3/17/2025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3999" cy="68579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16025" y="791464"/>
            <a:ext cx="2292985" cy="360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rgbClr val="3E3E3E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216025" y="1283215"/>
            <a:ext cx="6711950" cy="34524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mailto:racunovodstvo.kumrovec@gmail.com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hyperlink" Target="mailto:nacelnik@kumrovec.h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3999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67223" y="2853794"/>
            <a:ext cx="547243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1" spc="-5" dirty="0">
                <a:solidFill>
                  <a:srgbClr val="000000"/>
                </a:solidFill>
                <a:latin typeface="Trebuchet MS"/>
                <a:cs typeface="Trebuchet MS"/>
              </a:rPr>
              <a:t>OPĆINA</a:t>
            </a:r>
            <a:r>
              <a:rPr sz="4800" b="1" spc="-9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4800" b="1" spc="-5" dirty="0">
                <a:solidFill>
                  <a:srgbClr val="000000"/>
                </a:solidFill>
                <a:latin typeface="Trebuchet MS"/>
                <a:cs typeface="Trebuchet MS"/>
              </a:rPr>
              <a:t>KUMROVEC</a:t>
            </a:r>
            <a:endParaRPr sz="4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787004" y="3596363"/>
            <a:ext cx="5624195" cy="18594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0" algn="ctr">
              <a:lnSpc>
                <a:spcPct val="100000"/>
              </a:lnSpc>
              <a:spcBef>
                <a:spcPts val="100"/>
              </a:spcBef>
            </a:pPr>
            <a:r>
              <a:rPr sz="3000" b="1" spc="-5" dirty="0">
                <a:latin typeface="Trebuchet MS"/>
                <a:cs typeface="Trebuchet MS"/>
              </a:rPr>
              <a:t>VODIČ ZA</a:t>
            </a:r>
            <a:r>
              <a:rPr sz="3000" b="1" spc="-25" dirty="0">
                <a:latin typeface="Trebuchet MS"/>
                <a:cs typeface="Trebuchet MS"/>
              </a:rPr>
              <a:t> </a:t>
            </a:r>
            <a:r>
              <a:rPr sz="3000" b="1" spc="-5" dirty="0">
                <a:latin typeface="Trebuchet MS"/>
                <a:cs typeface="Trebuchet MS"/>
              </a:rPr>
              <a:t>GRAĐANE</a:t>
            </a:r>
            <a:endParaRPr sz="3000" dirty="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</a:pPr>
            <a:r>
              <a:rPr sz="3000" b="1" spc="-5">
                <a:latin typeface="Trebuchet MS"/>
                <a:cs typeface="Trebuchet MS"/>
              </a:rPr>
              <a:t>UZ </a:t>
            </a:r>
            <a:r>
              <a:rPr lang="hr-HR" sz="3000" b="1" spc="-5">
                <a:latin typeface="Trebuchet MS"/>
                <a:cs typeface="Trebuchet MS"/>
              </a:rPr>
              <a:t>GODIŠNJI </a:t>
            </a:r>
            <a:r>
              <a:rPr lang="hr-HR" sz="3000" b="1" spc="-5" dirty="0">
                <a:latin typeface="Trebuchet MS"/>
                <a:cs typeface="Trebuchet MS"/>
              </a:rPr>
              <a:t>IZVJEŠTAJ O IZVRŠENJU </a:t>
            </a:r>
            <a:r>
              <a:rPr sz="3000" b="1" spc="-10" dirty="0">
                <a:latin typeface="Trebuchet MS"/>
                <a:cs typeface="Trebuchet MS"/>
              </a:rPr>
              <a:t>PRORAČUN</a:t>
            </a:r>
            <a:r>
              <a:rPr lang="hr-HR" sz="3000" b="1" spc="-10" dirty="0">
                <a:latin typeface="Trebuchet MS"/>
                <a:cs typeface="Trebuchet MS"/>
              </a:rPr>
              <a:t>A</a:t>
            </a:r>
            <a:r>
              <a:rPr sz="3000" b="1" spc="-10" dirty="0">
                <a:latin typeface="Trebuchet MS"/>
                <a:cs typeface="Trebuchet MS"/>
              </a:rPr>
              <a:t> </a:t>
            </a:r>
            <a:r>
              <a:rPr sz="3000" b="1" spc="-5" dirty="0">
                <a:latin typeface="Trebuchet MS"/>
                <a:cs typeface="Trebuchet MS"/>
              </a:rPr>
              <a:t>ZA </a:t>
            </a:r>
            <a:r>
              <a:rPr sz="3000" b="1" spc="-10" dirty="0">
                <a:latin typeface="Trebuchet MS"/>
                <a:cs typeface="Trebuchet MS"/>
              </a:rPr>
              <a:t>202</a:t>
            </a:r>
            <a:r>
              <a:rPr lang="hr-HR" sz="3000" b="1" spc="-10" dirty="0">
                <a:latin typeface="Trebuchet MS"/>
                <a:cs typeface="Trebuchet MS"/>
              </a:rPr>
              <a:t>4</a:t>
            </a:r>
            <a:r>
              <a:rPr sz="3000" b="1" spc="-85" dirty="0">
                <a:latin typeface="Trebuchet MS"/>
                <a:cs typeface="Trebuchet MS"/>
              </a:rPr>
              <a:t> </a:t>
            </a:r>
            <a:r>
              <a:rPr sz="3000" b="1" spc="-5" dirty="0">
                <a:latin typeface="Trebuchet MS"/>
                <a:cs typeface="Trebuchet MS"/>
              </a:rPr>
              <a:t>GODINU</a:t>
            </a:r>
            <a:endParaRPr sz="3000" dirty="0">
              <a:latin typeface="Trebuchet MS"/>
              <a:cs typeface="Trebuchet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583746" y="116627"/>
            <a:ext cx="1858349" cy="22300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3999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11025" y="351580"/>
            <a:ext cx="18478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Trebuchet MS"/>
                <a:cs typeface="Trebuchet MS"/>
              </a:rPr>
              <a:t>Što je proračun</a:t>
            </a:r>
            <a:r>
              <a:rPr sz="1800" b="1" spc="-85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?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11025" y="905047"/>
            <a:ext cx="7680325" cy="3867213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70"/>
              </a:spcBef>
            </a:pPr>
            <a:r>
              <a:rPr sz="1200" b="1" spc="-5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  <a:cs typeface="Trebuchet MS"/>
              </a:rPr>
              <a:t>Proračun </a:t>
            </a:r>
            <a:r>
              <a:rPr sz="1200" spc="-5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  <a:cs typeface="Trebuchet MS"/>
              </a:rPr>
              <a:t>je akt kojim se procjenjuju prihodi </a:t>
            </a:r>
            <a:r>
              <a:rPr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  <a:cs typeface="Trebuchet MS"/>
              </a:rPr>
              <a:t>i </a:t>
            </a:r>
            <a:r>
              <a:rPr sz="1200" spc="-5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  <a:cs typeface="Trebuchet MS"/>
              </a:rPr>
              <a:t>primici te utvrđuju rashodi </a:t>
            </a:r>
            <a:r>
              <a:rPr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  <a:cs typeface="Trebuchet MS"/>
              </a:rPr>
              <a:t>i </a:t>
            </a:r>
            <a:r>
              <a:rPr sz="1200" spc="-5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  <a:cs typeface="Trebuchet MS"/>
              </a:rPr>
              <a:t>izdaci  općine Kumrovec za proračunsku godinu, </a:t>
            </a:r>
            <a:r>
              <a:rPr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  <a:cs typeface="Trebuchet MS"/>
              </a:rPr>
              <a:t>a </a:t>
            </a:r>
            <a:r>
              <a:rPr sz="1200" spc="-5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  <a:cs typeface="Trebuchet MS"/>
              </a:rPr>
              <a:t>sadrži </a:t>
            </a:r>
            <a:r>
              <a:rPr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  <a:cs typeface="Trebuchet MS"/>
              </a:rPr>
              <a:t>i </a:t>
            </a:r>
            <a:r>
              <a:rPr sz="1200" spc="-5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  <a:cs typeface="Trebuchet MS"/>
              </a:rPr>
              <a:t>projekciju prihoda </a:t>
            </a:r>
            <a:r>
              <a:rPr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  <a:cs typeface="Trebuchet MS"/>
              </a:rPr>
              <a:t>i </a:t>
            </a:r>
            <a:r>
              <a:rPr sz="1200" spc="-5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  <a:cs typeface="Trebuchet MS"/>
              </a:rPr>
              <a:t>primitaka te  rashoda </a:t>
            </a:r>
            <a:r>
              <a:rPr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  <a:cs typeface="Trebuchet MS"/>
              </a:rPr>
              <a:t>i </a:t>
            </a:r>
            <a:r>
              <a:rPr sz="1200" spc="-5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  <a:cs typeface="Trebuchet MS"/>
              </a:rPr>
              <a:t>izdataka za sljedeće dvije</a:t>
            </a:r>
            <a:r>
              <a:rPr sz="1200" spc="-2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  <a:cs typeface="Trebuchet MS"/>
              </a:rPr>
              <a:t> </a:t>
            </a:r>
            <a:r>
              <a:rPr sz="1200" spc="-5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  <a:cs typeface="Trebuchet MS"/>
              </a:rPr>
              <a:t>godine.</a:t>
            </a:r>
            <a:endParaRPr sz="1200" dirty="0">
              <a:solidFill>
                <a:schemeClr val="tx1">
                  <a:lumMod val="85000"/>
                  <a:lumOff val="15000"/>
                </a:schemeClr>
              </a:solidFill>
              <a:latin typeface="Trebuchet MS" panose="020B0603020202020204" pitchFamily="34" charset="0"/>
              <a:cs typeface="Trebuchet MS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lang="hr-HR" sz="1200" spc="-5" dirty="0">
              <a:solidFill>
                <a:schemeClr val="tx1">
                  <a:lumMod val="85000"/>
                  <a:lumOff val="15000"/>
                </a:schemeClr>
              </a:solidFill>
              <a:latin typeface="Trebuchet MS" panose="020B0603020202020204" pitchFamily="34" charset="0"/>
              <a:cs typeface="Trebuchet MS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r>
              <a:rPr lang="hr-HR" sz="1200" spc="-5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  <a:cs typeface="Trebuchet MS"/>
              </a:rPr>
              <a:t>Zakonodavni akt kojim su regulirana sva pitanja vezana uz proračun je  Zakon </a:t>
            </a:r>
            <a:r>
              <a:rPr lang="hr-H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  <a:cs typeface="Trebuchet MS"/>
              </a:rPr>
              <a:t>o </a:t>
            </a:r>
            <a:r>
              <a:rPr lang="hr-HR" sz="1200" spc="-5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  <a:cs typeface="Trebuchet MS"/>
              </a:rPr>
              <a:t>proračunu („Narodne novine” br. 144/2021).</a:t>
            </a:r>
            <a:endParaRPr sz="1200" dirty="0">
              <a:solidFill>
                <a:schemeClr val="tx1">
                  <a:lumMod val="85000"/>
                  <a:lumOff val="15000"/>
                </a:schemeClr>
              </a:solidFill>
              <a:latin typeface="Trebuchet MS" panose="020B0603020202020204" pitchFamily="34" charset="0"/>
              <a:cs typeface="Times New Roman"/>
            </a:endParaRPr>
          </a:p>
          <a:p>
            <a:pPr marL="28575" marR="682625" indent="-16510">
              <a:lnSpc>
                <a:spcPct val="101600"/>
              </a:lnSpc>
            </a:pPr>
            <a:endParaRPr lang="hr-HR" sz="1200" spc="-5" dirty="0">
              <a:solidFill>
                <a:schemeClr val="tx1">
                  <a:lumMod val="85000"/>
                  <a:lumOff val="15000"/>
                </a:schemeClr>
              </a:solidFill>
              <a:latin typeface="Trebuchet MS" panose="020B0603020202020204" pitchFamily="34" charset="0"/>
              <a:cs typeface="Trebuchet MS"/>
            </a:endParaRPr>
          </a:p>
          <a:p>
            <a:pPr marL="28575" marR="682625" indent="-16510">
              <a:lnSpc>
                <a:spcPct val="101600"/>
              </a:lnSpc>
            </a:pPr>
            <a:r>
              <a:rPr sz="1200" spc="-5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  <a:cs typeface="Trebuchet MS"/>
              </a:rPr>
              <a:t>Proračun</a:t>
            </a:r>
            <a:r>
              <a:rPr sz="1200" spc="-5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  <a:cs typeface="Trebuchet MS"/>
              </a:rPr>
              <a:t> se odnosi na fiskalnu godinu </a:t>
            </a:r>
            <a:r>
              <a:rPr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  <a:cs typeface="Trebuchet MS"/>
              </a:rPr>
              <a:t>i </a:t>
            </a:r>
            <a:r>
              <a:rPr sz="1200" spc="-5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  <a:cs typeface="Trebuchet MS"/>
              </a:rPr>
              <a:t>traje od 01. siječnja do 31. prosinca.  </a:t>
            </a:r>
            <a:endParaRPr lang="hr-HR" sz="1200" spc="-5" dirty="0">
              <a:solidFill>
                <a:schemeClr val="tx1">
                  <a:lumMod val="85000"/>
                  <a:lumOff val="15000"/>
                </a:schemeClr>
              </a:solidFill>
              <a:latin typeface="Trebuchet MS" panose="020B0603020202020204" pitchFamily="34" charset="0"/>
              <a:cs typeface="Trebuchet MS"/>
            </a:endParaRPr>
          </a:p>
          <a:p>
            <a:pPr marL="28575" marR="682625" indent="-16510">
              <a:lnSpc>
                <a:spcPct val="101600"/>
              </a:lnSpc>
            </a:pPr>
            <a:endParaRPr lang="hr-HR" sz="1200" spc="-5" dirty="0">
              <a:solidFill>
                <a:schemeClr val="tx1">
                  <a:lumMod val="85000"/>
                  <a:lumOff val="15000"/>
                </a:schemeClr>
              </a:solidFill>
              <a:latin typeface="Trebuchet MS" panose="020B0603020202020204" pitchFamily="34" charset="0"/>
              <a:cs typeface="Trebuchet MS"/>
            </a:endParaRPr>
          </a:p>
          <a:p>
            <a:pPr marL="28575" marR="682625" indent="-16510">
              <a:lnSpc>
                <a:spcPct val="101600"/>
              </a:lnSpc>
            </a:pPr>
            <a:r>
              <a:rPr lang="hr-H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</a:rPr>
              <a:t>Proračun mora biti uravnotežen, dakle ukupna visina planiranih prihoda i raspoloživih sredstava iz prethodnog razdoblja mora podmirivati ukupnu visinu planiranih rashoda.</a:t>
            </a:r>
            <a:endParaRPr sz="1200" dirty="0">
              <a:solidFill>
                <a:schemeClr val="tx1">
                  <a:lumMod val="85000"/>
                  <a:lumOff val="15000"/>
                </a:schemeClr>
              </a:solidFill>
              <a:latin typeface="Trebuchet MS" panose="020B0603020202020204" pitchFamily="34" charset="0"/>
              <a:cs typeface="Trebuchet MS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200" dirty="0">
              <a:solidFill>
                <a:schemeClr val="tx1">
                  <a:lumMod val="85000"/>
                  <a:lumOff val="15000"/>
                </a:schemeClr>
              </a:solidFill>
              <a:latin typeface="Trebuchet MS" panose="020B0603020202020204" pitchFamily="34" charset="0"/>
              <a:cs typeface="Times New Roman"/>
            </a:endParaRPr>
          </a:p>
          <a:p>
            <a:pPr marL="12700" marR="314325">
              <a:lnSpc>
                <a:spcPct val="101600"/>
              </a:lnSpc>
            </a:pPr>
            <a:r>
              <a:rPr lang="hr-HR" sz="1200" spc="-5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  <a:cs typeface="Trebuchet MS"/>
              </a:rPr>
              <a:t>P</a:t>
            </a:r>
            <a:r>
              <a:rPr sz="1200" spc="-5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  <a:cs typeface="Trebuchet MS"/>
              </a:rPr>
              <a:t>redlagatelj</a:t>
            </a:r>
            <a:r>
              <a:rPr sz="1200" spc="-5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  <a:cs typeface="Trebuchet MS"/>
              </a:rPr>
              <a:t> proračuna općine je općinski načelnik. </a:t>
            </a:r>
            <a:r>
              <a:rPr lang="hr-HR" sz="1200" spc="-5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  <a:cs typeface="Trebuchet MS"/>
              </a:rPr>
              <a:t>  </a:t>
            </a:r>
          </a:p>
          <a:p>
            <a:pPr marL="12700" marR="314325">
              <a:lnSpc>
                <a:spcPct val="101600"/>
              </a:lnSpc>
            </a:pPr>
            <a:r>
              <a:rPr lang="hr-H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</a:rPr>
              <a:t>Proračun donosi (izglasava)  predstavničko tijelo općine – Općinsko vijeće općine Kumrovec do kraja tekuće godine za narednu godinu. </a:t>
            </a:r>
          </a:p>
          <a:p>
            <a:pPr marL="12700" marR="314325">
              <a:lnSpc>
                <a:spcPct val="101600"/>
              </a:lnSpc>
            </a:pPr>
            <a:r>
              <a:rPr lang="hr-HR" sz="1200" spc="-5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  <a:cs typeface="Trebuchet MS"/>
              </a:rPr>
              <a:t>N</a:t>
            </a:r>
            <a:r>
              <a:rPr sz="1200" spc="-5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  <a:cs typeface="Trebuchet MS"/>
              </a:rPr>
              <a:t>ačelnik</a:t>
            </a:r>
            <a:r>
              <a:rPr sz="1200" spc="-5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  <a:cs typeface="Trebuchet MS"/>
              </a:rPr>
              <a:t> </a:t>
            </a:r>
            <a:r>
              <a:rPr sz="1200" spc="-5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  <a:cs typeface="Trebuchet MS"/>
              </a:rPr>
              <a:t>općine</a:t>
            </a:r>
            <a:r>
              <a:rPr sz="1200" spc="-5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  <a:cs typeface="Trebuchet MS"/>
              </a:rPr>
              <a:t> </a:t>
            </a:r>
            <a:r>
              <a:rPr sz="1200" spc="-5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  <a:cs typeface="Trebuchet MS"/>
              </a:rPr>
              <a:t>odgovoran</a:t>
            </a:r>
            <a:r>
              <a:rPr sz="1200" spc="-5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  <a:cs typeface="Trebuchet MS"/>
              </a:rPr>
              <a:t> je za zakonito planiranje </a:t>
            </a:r>
            <a:r>
              <a:rPr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  <a:cs typeface="Trebuchet MS"/>
              </a:rPr>
              <a:t>i </a:t>
            </a:r>
            <a:r>
              <a:rPr sz="1200" spc="-5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  <a:cs typeface="Trebuchet MS"/>
              </a:rPr>
              <a:t>izvršavanje  proračuna, za svrhovito, učinkovito </a:t>
            </a:r>
            <a:r>
              <a:rPr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  <a:cs typeface="Trebuchet MS"/>
              </a:rPr>
              <a:t>i </a:t>
            </a:r>
            <a:r>
              <a:rPr sz="1200" spc="-5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  <a:cs typeface="Trebuchet MS"/>
              </a:rPr>
              <a:t>ekonomično raspolaganje proračunskim  sredstvima. </a:t>
            </a:r>
            <a:endParaRPr sz="1200" dirty="0">
              <a:solidFill>
                <a:schemeClr val="tx1">
                  <a:lumMod val="85000"/>
                  <a:lumOff val="15000"/>
                </a:schemeClr>
              </a:solidFill>
              <a:latin typeface="Trebuchet MS" panose="020B0603020202020204" pitchFamily="34" charset="0"/>
              <a:cs typeface="Trebuchet MS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200" dirty="0">
              <a:solidFill>
                <a:schemeClr val="tx1">
                  <a:lumMod val="85000"/>
                  <a:lumOff val="15000"/>
                </a:schemeClr>
              </a:solidFill>
              <a:latin typeface="Trebuchet MS" panose="020B0603020202020204" pitchFamily="34" charset="0"/>
              <a:cs typeface="Times New Roman"/>
            </a:endParaRPr>
          </a:p>
          <a:p>
            <a:pPr marL="12700" marR="911860">
              <a:lnSpc>
                <a:spcPct val="101600"/>
              </a:lnSpc>
            </a:pPr>
            <a:r>
              <a:rPr sz="1200" spc="-5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  <a:cs typeface="Trebuchet MS"/>
              </a:rPr>
              <a:t>Proračun nije statičan akt već se sukladno zakonu može mijenjati tijekom  proračunske godine. Ta izmjena se naziva rebalans</a:t>
            </a:r>
            <a:r>
              <a:rPr sz="1200" spc="-25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  <a:cs typeface="Trebuchet MS"/>
              </a:rPr>
              <a:t> </a:t>
            </a:r>
            <a:r>
              <a:rPr sz="1200" spc="-5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  <a:cs typeface="Trebuchet MS"/>
              </a:rPr>
              <a:t>proračuna.</a:t>
            </a:r>
            <a:endParaRPr sz="1200" dirty="0">
              <a:solidFill>
                <a:schemeClr val="tx1">
                  <a:lumMod val="85000"/>
                  <a:lumOff val="15000"/>
                </a:schemeClr>
              </a:solidFill>
              <a:latin typeface="Trebuchet MS" panose="020B0603020202020204" pitchFamily="34" charset="0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200" spc="-5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  <a:cs typeface="Trebuchet MS"/>
              </a:rPr>
              <a:t>Procedura izmjena/rebalansa proračuna identična je proceduri njegova</a:t>
            </a:r>
            <a:r>
              <a:rPr sz="1200" spc="-6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  <a:cs typeface="Trebuchet MS"/>
              </a:rPr>
              <a:t> </a:t>
            </a:r>
            <a:r>
              <a:rPr sz="1200" spc="-5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  <a:cs typeface="Trebuchet MS"/>
              </a:rPr>
              <a:t>donošenja</a:t>
            </a:r>
            <a:r>
              <a:rPr sz="1600" spc="-5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  <a:cs typeface="Trebuchet MS"/>
              </a:rPr>
              <a:t>.</a:t>
            </a:r>
            <a:endParaRPr sz="1600" dirty="0">
              <a:solidFill>
                <a:schemeClr val="tx1">
                  <a:lumMod val="85000"/>
                  <a:lumOff val="15000"/>
                </a:schemeClr>
              </a:solidFill>
              <a:latin typeface="Trebuchet MS" panose="020B0603020202020204" pitchFamily="34" charset="0"/>
              <a:cs typeface="Trebuchet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913625" y="5807575"/>
            <a:ext cx="708399" cy="8500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152400" y="-33291"/>
            <a:ext cx="9143999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11024" y="351580"/>
            <a:ext cx="3532375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hr-HR" sz="1800" b="1" dirty="0">
                <a:latin typeface="Trebuchet MS" panose="020B0603020202020204" pitchFamily="34" charset="0"/>
              </a:rPr>
              <a:t>Tko su proračunski korisnici ?</a:t>
            </a:r>
            <a:br>
              <a:rPr lang="hr-HR" sz="1800" b="1" dirty="0">
                <a:latin typeface="Trebuchet MS" panose="020B0603020202020204" pitchFamily="34" charset="0"/>
              </a:rPr>
            </a:br>
            <a:endParaRPr sz="1800" dirty="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11025" y="905047"/>
            <a:ext cx="7680325" cy="2471189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r>
              <a:rPr lang="hr-HR" sz="1600" dirty="0">
                <a:latin typeface="Trebuchet MS" panose="020B0603020202020204" pitchFamily="34" charset="0"/>
              </a:rPr>
              <a:t>Proračunski korisnici Općine Kumrovec su ustanove čiji je isključivi osnivač Općina Kumrovec, a čiji se rashodi za zaposlene i/ili materijalni rashodi osiguravaju u općinskom proračunu.</a:t>
            </a:r>
          </a:p>
          <a:p>
            <a:endParaRPr lang="hr-HR" sz="1600" dirty="0">
              <a:latin typeface="Trebuchet MS" panose="020B0603020202020204" pitchFamily="34" charset="0"/>
            </a:endParaRPr>
          </a:p>
          <a:p>
            <a:endParaRPr lang="hr-HR" sz="1600" dirty="0">
              <a:latin typeface="Trebuchet MS" panose="020B0603020202020204" pitchFamily="34" charset="0"/>
            </a:endParaRPr>
          </a:p>
          <a:p>
            <a:r>
              <a:rPr lang="hr-HR" sz="1600" dirty="0">
                <a:latin typeface="Trebuchet MS" panose="020B0603020202020204" pitchFamily="34" charset="0"/>
              </a:rPr>
              <a:t>Proračunski korisnik Općine Kumrovec je :</a:t>
            </a:r>
          </a:p>
          <a:p>
            <a:r>
              <a:rPr lang="hr-HR" sz="1600" b="1" dirty="0">
                <a:latin typeface="Trebuchet MS" panose="020B0603020202020204" pitchFamily="34" charset="0"/>
              </a:rPr>
              <a:t>Dječji vrtić „Jaglac”</a:t>
            </a:r>
          </a:p>
          <a:p>
            <a:r>
              <a:rPr lang="hr-HR" sz="1600" dirty="0">
                <a:latin typeface="Trebuchet MS" panose="020B0603020202020204" pitchFamily="34" charset="0"/>
              </a:rPr>
              <a:t>Antuna Mihanovića 8, 49 295 Kumrovec</a:t>
            </a:r>
          </a:p>
          <a:p>
            <a:r>
              <a:rPr lang="hr-HR" sz="1600" dirty="0">
                <a:solidFill>
                  <a:srgbClr val="92D050"/>
                </a:solidFill>
                <a:latin typeface="Trebuchet MS" panose="020B0603020202020204" pitchFamily="34" charset="0"/>
              </a:rPr>
              <a:t>www.djecji-vrtic-jaglac.hr</a:t>
            </a: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endParaRPr sz="1600" dirty="0">
              <a:latin typeface="Trebuchet MS"/>
              <a:cs typeface="Trebuchet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913625" y="5807575"/>
            <a:ext cx="708399" cy="8500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097089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3999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40925" y="743725"/>
            <a:ext cx="23355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/>
              <a:t>PRORAČUN</a:t>
            </a:r>
            <a:r>
              <a:rPr sz="1800" spc="-80" dirty="0"/>
              <a:t> </a:t>
            </a:r>
            <a:endParaRPr sz="1800" dirty="0"/>
          </a:p>
        </p:txBody>
      </p:sp>
      <p:sp>
        <p:nvSpPr>
          <p:cNvPr id="4" name="object 4"/>
          <p:cNvSpPr txBox="1"/>
          <p:nvPr/>
        </p:nvSpPr>
        <p:spPr>
          <a:xfrm>
            <a:off x="440925" y="1067575"/>
            <a:ext cx="7767955" cy="31132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hr-HR" sz="1400" spc="-5" dirty="0">
                <a:solidFill>
                  <a:srgbClr val="3E3E3E"/>
                </a:solidFill>
                <a:latin typeface="Trebuchet MS"/>
                <a:cs typeface="Trebuchet MS"/>
              </a:rPr>
              <a:t>Proračun je uravnotežen, a raspoređuje se kroz Opći dio proračuna, Posebni dio proračuna i Obrazloženje proračuna.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hr-HR" sz="1400" spc="-5" dirty="0">
              <a:solidFill>
                <a:srgbClr val="3E3E3E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3E3E3E"/>
                </a:solidFill>
                <a:latin typeface="Trebuchet MS" panose="020B0603020202020204" pitchFamily="34" charset="0"/>
                <a:cs typeface="Trebuchet MS"/>
              </a:rPr>
              <a:t>1. Opći </a:t>
            </a:r>
            <a:r>
              <a:rPr sz="1800" spc="-5" dirty="0" err="1">
                <a:solidFill>
                  <a:srgbClr val="3E3E3E"/>
                </a:solidFill>
                <a:latin typeface="Trebuchet MS" panose="020B0603020202020204" pitchFamily="34" charset="0"/>
                <a:cs typeface="Trebuchet MS"/>
              </a:rPr>
              <a:t>dio</a:t>
            </a:r>
            <a:r>
              <a:rPr sz="1800" spc="-10" dirty="0">
                <a:solidFill>
                  <a:srgbClr val="3E3E3E"/>
                </a:solidFill>
                <a:latin typeface="Trebuchet MS" panose="020B0603020202020204" pitchFamily="34" charset="0"/>
                <a:cs typeface="Trebuchet MS"/>
              </a:rPr>
              <a:t> </a:t>
            </a:r>
            <a:r>
              <a:rPr sz="1800" spc="-5" dirty="0" err="1">
                <a:solidFill>
                  <a:srgbClr val="3E3E3E"/>
                </a:solidFill>
                <a:latin typeface="Trebuchet MS" panose="020B0603020202020204" pitchFamily="34" charset="0"/>
                <a:cs typeface="Trebuchet MS"/>
              </a:rPr>
              <a:t>Proračuna</a:t>
            </a:r>
            <a:endParaRPr sz="2600" dirty="0">
              <a:latin typeface="Trebuchet MS" panose="020B0603020202020204" pitchFamily="34" charset="0"/>
              <a:cs typeface="Times New Roman"/>
            </a:endParaRPr>
          </a:p>
          <a:p>
            <a:pPr marL="12700" marR="281940">
              <a:lnSpc>
                <a:spcPts val="1670"/>
              </a:lnSpc>
            </a:pPr>
            <a:endParaRPr lang="hr-HR" sz="1400" spc="-5" dirty="0">
              <a:solidFill>
                <a:srgbClr val="3E3E3E"/>
              </a:solidFill>
              <a:latin typeface="Trebuchet MS"/>
              <a:cs typeface="Trebuchet MS"/>
            </a:endParaRPr>
          </a:p>
          <a:p>
            <a:r>
              <a:rPr lang="hr-HR" sz="1400" dirty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Opći dio proračuna prikazuje:</a:t>
            </a:r>
          </a:p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hr-HR" sz="1400" dirty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Sažetak Računa prihoda i rashoda</a:t>
            </a:r>
          </a:p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hr-HR" sz="1400" dirty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Sažetak računa financiranja</a:t>
            </a:r>
          </a:p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hr-HR" sz="1400" dirty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Račun prihoda i rashoda</a:t>
            </a:r>
          </a:p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hr-HR" sz="1400" dirty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Račun financiranja</a:t>
            </a:r>
          </a:p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hr-HR" sz="1400" dirty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Preneseni višak ili preneseni manjak prihoda nad rashodima</a:t>
            </a:r>
          </a:p>
          <a:p>
            <a:pPr marL="12700" marR="281940">
              <a:lnSpc>
                <a:spcPts val="1670"/>
              </a:lnSpc>
            </a:pPr>
            <a:endParaRPr lang="hr-HR" sz="1400" spc="-5" dirty="0">
              <a:solidFill>
                <a:srgbClr val="3E3E3E"/>
              </a:solidFill>
              <a:latin typeface="Trebuchet MS"/>
              <a:cs typeface="Trebuchet MS"/>
            </a:endParaRPr>
          </a:p>
          <a:p>
            <a:pPr marL="12700" marR="281940">
              <a:lnSpc>
                <a:spcPts val="1670"/>
              </a:lnSpc>
            </a:pPr>
            <a:endParaRPr lang="hr-HR" sz="1400" spc="-5" dirty="0">
              <a:solidFill>
                <a:srgbClr val="3E3E3E"/>
              </a:solidFill>
              <a:latin typeface="Trebuchet MS"/>
              <a:cs typeface="Trebuchet MS"/>
            </a:endParaRPr>
          </a:p>
          <a:p>
            <a:pPr marL="12700" marR="281940">
              <a:lnSpc>
                <a:spcPts val="1670"/>
              </a:lnSpc>
            </a:pPr>
            <a:endParaRPr sz="1400" dirty="0">
              <a:latin typeface="Trebuchet MS"/>
              <a:cs typeface="Trebuchet M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913625" y="5807575"/>
            <a:ext cx="708399" cy="8500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59750" y="867762"/>
            <a:ext cx="6424295" cy="15440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ts val="1664"/>
              </a:lnSpc>
              <a:spcBef>
                <a:spcPts val="100"/>
              </a:spcBef>
            </a:pPr>
            <a:r>
              <a:rPr lang="hr-HR" sz="1600" spc="-5" dirty="0">
                <a:latin typeface="Trebuchet MS"/>
                <a:cs typeface="Trebuchet MS"/>
              </a:rPr>
              <a:t>Prihodi i primici</a:t>
            </a: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lang="hr-HR" sz="1400" dirty="0">
              <a:latin typeface="Trebuchet MS" panose="020B0603020202020204" pitchFamily="34" charset="0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r>
              <a:rPr lang="hr-HR" sz="1200" dirty="0">
                <a:latin typeface="Trebuchet MS" panose="020B0603020202020204" pitchFamily="34" charset="0"/>
              </a:rPr>
              <a:t>Općina ostvaruje prihode od poreza (zajednički i lokalni porezi), od pomoći (iz drugih proračuna i inozemstva) te iz vlastitih i namjenskih prihoda. Zakonom o proračunu omogućeno je i ostvarivanje primitaka po osnovi zaduživanja.</a:t>
            </a: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lang="hr-HR" sz="1200" dirty="0">
              <a:latin typeface="Trebuchet MS" panose="020B0603020202020204" pitchFamily="34" charset="0"/>
              <a:cs typeface="Times New Roman"/>
            </a:endParaRPr>
          </a:p>
          <a:p>
            <a:pPr marL="12700" marR="5080">
              <a:lnSpc>
                <a:spcPts val="1430"/>
              </a:lnSpc>
            </a:pPr>
            <a:r>
              <a:rPr lang="hr-HR" sz="1200" spc="-5" dirty="0">
                <a:latin typeface="Trebuchet MS"/>
                <a:cs typeface="Trebuchet MS"/>
              </a:rPr>
              <a:t>Ukupno planirani prihodi i primici za 2024. godinu iznose 1,537.957,61 EUR</a:t>
            </a:r>
          </a:p>
          <a:p>
            <a:pPr marL="12700" marR="5080">
              <a:lnSpc>
                <a:spcPts val="1430"/>
              </a:lnSpc>
            </a:pPr>
            <a:r>
              <a:rPr lang="hr-HR" sz="1200" spc="-5" dirty="0">
                <a:latin typeface="Trebuchet MS"/>
                <a:cs typeface="Trebuchet MS"/>
              </a:rPr>
              <a:t>Ukupno ostvareni prihodi i primici za 2024 godinu iznose 1,323.966,83 EUR.</a:t>
            </a:r>
            <a:endParaRPr lang="hr-HR" sz="1200" dirty="0">
              <a:latin typeface="Trebuchet MS"/>
              <a:cs typeface="Trebuchet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913625" y="5807575"/>
            <a:ext cx="708399" cy="8500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7" name="Tablica 6">
            <a:extLst>
              <a:ext uri="{FF2B5EF4-FFF2-40B4-BE49-F238E27FC236}">
                <a16:creationId xmlns:a16="http://schemas.microsoft.com/office/drawing/2014/main" id="{2BE66AF1-2455-4B48-812A-4794B98E5D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2293482"/>
              </p:ext>
            </p:extLst>
          </p:nvPr>
        </p:nvGraphicFramePr>
        <p:xfrm>
          <a:off x="987345" y="2971800"/>
          <a:ext cx="6660250" cy="2010821"/>
        </p:xfrm>
        <a:graphic>
          <a:graphicData uri="http://schemas.openxmlformats.org/drawingml/2006/table">
            <a:tbl>
              <a:tblPr/>
              <a:tblGrid>
                <a:gridCol w="3660855">
                  <a:extLst>
                    <a:ext uri="{9D8B030D-6E8A-4147-A177-3AD203B41FA5}">
                      <a16:colId xmlns:a16="http://schemas.microsoft.com/office/drawing/2014/main" val="1661961045"/>
                    </a:ext>
                  </a:extLst>
                </a:gridCol>
                <a:gridCol w="941995">
                  <a:extLst>
                    <a:ext uri="{9D8B030D-6E8A-4147-A177-3AD203B41FA5}">
                      <a16:colId xmlns:a16="http://schemas.microsoft.com/office/drawing/2014/main" val="3621628296"/>
                    </a:ext>
                  </a:extLst>
                </a:gridCol>
                <a:gridCol w="1725005">
                  <a:extLst>
                    <a:ext uri="{9D8B030D-6E8A-4147-A177-3AD203B41FA5}">
                      <a16:colId xmlns:a16="http://schemas.microsoft.com/office/drawing/2014/main" val="815919369"/>
                    </a:ext>
                  </a:extLst>
                </a:gridCol>
                <a:gridCol w="332395">
                  <a:extLst>
                    <a:ext uri="{9D8B030D-6E8A-4147-A177-3AD203B41FA5}">
                      <a16:colId xmlns:a16="http://schemas.microsoft.com/office/drawing/2014/main" val="2119467728"/>
                    </a:ext>
                  </a:extLst>
                </a:gridCol>
              </a:tblGrid>
              <a:tr h="195993">
                <a:tc>
                  <a:txBody>
                    <a:bodyPr/>
                    <a:lstStyle/>
                    <a:p>
                      <a:pPr algn="l" fontAlgn="b"/>
                      <a:r>
                        <a:rPr lang="hr-H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PRIHODI I PRIMICI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PLAN 2024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OSTVARENJE 1-6.2024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hr-H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7103074"/>
                  </a:ext>
                </a:extLst>
              </a:tr>
              <a:tr h="195993">
                <a:tc>
                  <a:txBody>
                    <a:bodyPr/>
                    <a:lstStyle/>
                    <a:p>
                      <a:pPr algn="l" fontAlgn="t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1. 61 Prihodi od poreza:                                                 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578.802,99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584.492,00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hr-H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9671926"/>
                  </a:ext>
                </a:extLst>
              </a:tr>
              <a:tr h="195800">
                <a:tc>
                  <a:txBody>
                    <a:bodyPr/>
                    <a:lstStyle/>
                    <a:p>
                      <a:pPr algn="l" fontAlgn="t"/>
                      <a:r>
                        <a:rPr lang="hr-HR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2. 63 Prihodi od pomoći iz inozemstva i od subjekata unutar proračuna    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682.149,62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481.381,98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hr-H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3770346"/>
                  </a:ext>
                </a:extLst>
              </a:tr>
              <a:tr h="195800">
                <a:tc>
                  <a:txBody>
                    <a:bodyPr/>
                    <a:lstStyle/>
                    <a:p>
                      <a:pPr algn="l" fontAlgn="t"/>
                      <a:r>
                        <a:rPr lang="hr-HR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3. 64 Prihodi od imovine:                                                             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11.702,50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11.959,70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hr-H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1697198"/>
                  </a:ext>
                </a:extLst>
              </a:tr>
              <a:tr h="174407">
                <a:tc>
                  <a:txBody>
                    <a:bodyPr/>
                    <a:lstStyle/>
                    <a:p>
                      <a:pPr algn="l" fontAlgn="t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4. 65 Prihodi od upravnih i administrativnih pristojbi  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244.403,50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228.535,16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hr-H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1322726"/>
                  </a:ext>
                </a:extLst>
              </a:tr>
              <a:tr h="195800">
                <a:tc>
                  <a:txBody>
                    <a:bodyPr/>
                    <a:lstStyle/>
                    <a:p>
                      <a:pPr algn="l" fontAlgn="t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5. 66 Prihodi od prodaje proizvoda, te pruženih usluga, donacija :     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16.300,00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17.265,50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hr-H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7052387"/>
                  </a:ext>
                </a:extLst>
              </a:tr>
              <a:tr h="195800">
                <a:tc>
                  <a:txBody>
                    <a:bodyPr/>
                    <a:lstStyle/>
                    <a:p>
                      <a:pPr algn="l" fontAlgn="t"/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6. 68 Prihodi od kazni :           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4.000,00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33,18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hr-H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1794682"/>
                  </a:ext>
                </a:extLst>
              </a:tr>
              <a:tr h="186010">
                <a:tc>
                  <a:txBody>
                    <a:bodyPr/>
                    <a:lstStyle/>
                    <a:p>
                      <a:pPr algn="l" fontAlgn="t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7. 72 Prihodi od prodaje proiz.dug.imovine                                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600,00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299,31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hr-H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7967405"/>
                  </a:ext>
                </a:extLst>
              </a:tr>
              <a:tr h="279418">
                <a:tc>
                  <a:txBody>
                    <a:bodyPr/>
                    <a:lstStyle/>
                    <a:p>
                      <a:pPr algn="l" fontAlgn="t"/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8. 81 Primici od zaduživanja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0,00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0,00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hr-H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239399"/>
                  </a:ext>
                </a:extLst>
              </a:tr>
              <a:tr h="195800">
                <a:tc>
                  <a:txBody>
                    <a:bodyPr/>
                    <a:lstStyle/>
                    <a:p>
                      <a:pPr algn="l" fontAlgn="t"/>
                      <a:r>
                        <a:rPr lang="hr-HR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UKUPNO: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1.537.957,61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1,323.966,83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hr-HR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448982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58874" y="600350"/>
            <a:ext cx="7146925" cy="1233093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509"/>
              </a:spcBef>
            </a:pPr>
            <a:r>
              <a:rPr lang="hr-HR" sz="1400" b="1" spc="-5" dirty="0">
                <a:solidFill>
                  <a:srgbClr val="3E3E3E"/>
                </a:solidFill>
                <a:latin typeface="Trebuchet MS"/>
                <a:cs typeface="Trebuchet MS"/>
              </a:rPr>
              <a:t>Rashodi </a:t>
            </a:r>
            <a:r>
              <a:rPr lang="hr-HR" sz="1400" b="1" dirty="0">
                <a:solidFill>
                  <a:srgbClr val="3E3E3E"/>
                </a:solidFill>
                <a:latin typeface="Trebuchet MS"/>
                <a:cs typeface="Trebuchet MS"/>
              </a:rPr>
              <a:t>i</a:t>
            </a:r>
            <a:r>
              <a:rPr lang="hr-HR" sz="1400" b="1" spc="-10" dirty="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lang="hr-HR" sz="1400" b="1" spc="-5" dirty="0">
                <a:solidFill>
                  <a:srgbClr val="3E3E3E"/>
                </a:solidFill>
                <a:latin typeface="Trebuchet MS"/>
                <a:cs typeface="Trebuchet MS"/>
              </a:rPr>
              <a:t>izdaci</a:t>
            </a:r>
            <a:endParaRPr lang="hr-HR" sz="1400" dirty="0">
              <a:latin typeface="Trebuchet MS"/>
              <a:cs typeface="Trebuchet MS"/>
            </a:endParaRPr>
          </a:p>
          <a:p>
            <a:pPr marL="12700" marR="5080">
              <a:lnSpc>
                <a:spcPts val="1800"/>
              </a:lnSpc>
              <a:spcBef>
                <a:spcPts val="115"/>
              </a:spcBef>
            </a:pPr>
            <a:endParaRPr lang="hr-HR" sz="1200" spc="-5" dirty="0">
              <a:latin typeface="Trebuchet MS"/>
              <a:cs typeface="Trebuchet MS"/>
            </a:endParaRPr>
          </a:p>
          <a:p>
            <a:pPr marL="12700" marR="5080">
              <a:lnSpc>
                <a:spcPts val="1800"/>
              </a:lnSpc>
              <a:spcBef>
                <a:spcPts val="115"/>
              </a:spcBef>
            </a:pPr>
            <a:r>
              <a:rPr lang="hr-HR" sz="1200" spc="-5" dirty="0">
                <a:latin typeface="Trebuchet MS"/>
                <a:cs typeface="Trebuchet MS"/>
              </a:rPr>
              <a:t>Ukupno planirani rashodi </a:t>
            </a:r>
            <a:r>
              <a:rPr lang="hr-HR" sz="1200" dirty="0">
                <a:latin typeface="Trebuchet MS"/>
                <a:cs typeface="Trebuchet MS"/>
              </a:rPr>
              <a:t>i </a:t>
            </a:r>
            <a:r>
              <a:rPr lang="hr-HR" sz="1200" spc="-5" dirty="0">
                <a:latin typeface="Trebuchet MS"/>
                <a:cs typeface="Trebuchet MS"/>
              </a:rPr>
              <a:t>izdaci Općine Kumrovec za 2024. godinu iznose  1,732.498,90 EUR </a:t>
            </a:r>
          </a:p>
          <a:p>
            <a:pPr marL="12700" marR="5080">
              <a:lnSpc>
                <a:spcPts val="1800"/>
              </a:lnSpc>
              <a:spcBef>
                <a:spcPts val="115"/>
              </a:spcBef>
            </a:pPr>
            <a:r>
              <a:rPr lang="hr-HR" sz="1200" spc="-5" dirty="0">
                <a:latin typeface="Trebuchet MS"/>
                <a:cs typeface="Trebuchet MS"/>
              </a:rPr>
              <a:t>Ukupno ostvareni rashodi i izdaci Općine Kumrovec za 2024 godinu iznose 1,439.062,24 EUR</a:t>
            </a:r>
          </a:p>
          <a:p>
            <a:pPr marL="12700" marR="5080">
              <a:lnSpc>
                <a:spcPts val="1800"/>
              </a:lnSpc>
              <a:spcBef>
                <a:spcPts val="115"/>
              </a:spcBef>
            </a:pPr>
            <a:endParaRPr lang="hr-HR" sz="1200" spc="-5" dirty="0">
              <a:latin typeface="Trebuchet MS"/>
              <a:cs typeface="Trebuchet M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7913625" y="5807575"/>
            <a:ext cx="708399" cy="8500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" name="Tablica 2">
            <a:extLst>
              <a:ext uri="{FF2B5EF4-FFF2-40B4-BE49-F238E27FC236}">
                <a16:creationId xmlns:a16="http://schemas.microsoft.com/office/drawing/2014/main" id="{110A5BDC-9B8B-4091-BFCE-0E00B6D89C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572715"/>
              </p:ext>
            </p:extLst>
          </p:nvPr>
        </p:nvGraphicFramePr>
        <p:xfrm>
          <a:off x="1188466" y="2209800"/>
          <a:ext cx="6725159" cy="2854035"/>
        </p:xfrm>
        <a:graphic>
          <a:graphicData uri="http://schemas.openxmlformats.org/drawingml/2006/table">
            <a:tbl>
              <a:tblPr/>
              <a:tblGrid>
                <a:gridCol w="4297934">
                  <a:extLst>
                    <a:ext uri="{9D8B030D-6E8A-4147-A177-3AD203B41FA5}">
                      <a16:colId xmlns:a16="http://schemas.microsoft.com/office/drawing/2014/main" val="3161378630"/>
                    </a:ext>
                  </a:extLst>
                </a:gridCol>
                <a:gridCol w="832461">
                  <a:extLst>
                    <a:ext uri="{9D8B030D-6E8A-4147-A177-3AD203B41FA5}">
                      <a16:colId xmlns:a16="http://schemas.microsoft.com/office/drawing/2014/main" val="210455593"/>
                    </a:ext>
                  </a:extLst>
                </a:gridCol>
                <a:gridCol w="1384392">
                  <a:extLst>
                    <a:ext uri="{9D8B030D-6E8A-4147-A177-3AD203B41FA5}">
                      <a16:colId xmlns:a16="http://schemas.microsoft.com/office/drawing/2014/main" val="3000934915"/>
                    </a:ext>
                  </a:extLst>
                </a:gridCol>
                <a:gridCol w="210372">
                  <a:extLst>
                    <a:ext uri="{9D8B030D-6E8A-4147-A177-3AD203B41FA5}">
                      <a16:colId xmlns:a16="http://schemas.microsoft.com/office/drawing/2014/main" val="2766680882"/>
                    </a:ext>
                  </a:extLst>
                </a:gridCol>
              </a:tblGrid>
              <a:tr h="214745">
                <a:tc>
                  <a:txBody>
                    <a:bodyPr/>
                    <a:lstStyle/>
                    <a:p>
                      <a:pPr algn="l" fontAlgn="b"/>
                      <a:r>
                        <a:rPr lang="hr-H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RASHODI I IZDACI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PLAN 2024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OSTVARENJE 1-6.2024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hr-H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7331667"/>
                  </a:ext>
                </a:extLst>
              </a:tr>
              <a:tr h="214745">
                <a:tc>
                  <a:txBody>
                    <a:bodyPr/>
                    <a:lstStyle/>
                    <a:p>
                      <a:pPr algn="l" fontAlgn="b"/>
                      <a:r>
                        <a:rPr lang="hr-HR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1. Rashodi za zaposlene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360.095,00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349.377,52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hr-H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4244173"/>
                  </a:ext>
                </a:extLst>
              </a:tr>
              <a:tr h="214745">
                <a:tc>
                  <a:txBody>
                    <a:bodyPr/>
                    <a:lstStyle/>
                    <a:p>
                      <a:pPr algn="l" fontAlgn="b"/>
                      <a:r>
                        <a:rPr lang="hr-HR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2. Materijalni rashodi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591.759,97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421.559,48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hr-H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6710428"/>
                  </a:ext>
                </a:extLst>
              </a:tr>
              <a:tr h="242455">
                <a:tc>
                  <a:txBody>
                    <a:bodyPr/>
                    <a:lstStyle/>
                    <a:p>
                      <a:pPr algn="l" fontAlgn="b"/>
                      <a:r>
                        <a:rPr lang="hr-HR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3. Financijski rashodi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13.810,00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12.319,27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hr-H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4918799"/>
                  </a:ext>
                </a:extLst>
              </a:tr>
              <a:tr h="214745">
                <a:tc>
                  <a:txBody>
                    <a:bodyPr/>
                    <a:lstStyle/>
                    <a:p>
                      <a:pPr algn="l" fontAlgn="b"/>
                      <a:r>
                        <a:rPr lang="hr-H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4. Subvencije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57.100,00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54.627,17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hr-H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259762"/>
                  </a:ext>
                </a:extLst>
              </a:tr>
              <a:tr h="214745">
                <a:tc>
                  <a:txBody>
                    <a:bodyPr/>
                    <a:lstStyle/>
                    <a:p>
                      <a:pPr algn="l" fontAlgn="b"/>
                      <a:r>
                        <a:rPr lang="hr-HR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5. Pomoći dane u inozemstvo i unutar općeg proračuna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60.900,00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44.115,30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hr-H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3751716"/>
                  </a:ext>
                </a:extLst>
              </a:tr>
              <a:tr h="214745">
                <a:tc>
                  <a:txBody>
                    <a:bodyPr/>
                    <a:lstStyle/>
                    <a:p>
                      <a:pPr algn="l" fontAlgn="b"/>
                      <a:r>
                        <a:rPr lang="hr-HR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6. Naknade građanima i kućanstvima na temelju osiguranja i druge naknade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62.700,00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43.117,29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hr-H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9841137"/>
                  </a:ext>
                </a:extLst>
              </a:tr>
              <a:tr h="214745">
                <a:tc>
                  <a:txBody>
                    <a:bodyPr/>
                    <a:lstStyle/>
                    <a:p>
                      <a:pPr algn="l" fontAlgn="b"/>
                      <a:r>
                        <a:rPr lang="hr-HR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7. Ostali rashodi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72.950,00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73.781,54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hr-H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2855066"/>
                  </a:ext>
                </a:extLst>
              </a:tr>
              <a:tr h="214745">
                <a:tc>
                  <a:txBody>
                    <a:bodyPr/>
                    <a:lstStyle/>
                    <a:p>
                      <a:pPr algn="l" fontAlgn="b"/>
                      <a:r>
                        <a:rPr lang="hr-HR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8. Rashodi za nabavu neproizvedene dugotrajne imovine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30.500,00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4.728,86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hr-H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4231047"/>
                  </a:ext>
                </a:extLst>
              </a:tr>
              <a:tr h="214745">
                <a:tc>
                  <a:txBody>
                    <a:bodyPr/>
                    <a:lstStyle/>
                    <a:p>
                      <a:pPr algn="l" fontAlgn="b"/>
                      <a:r>
                        <a:rPr lang="hr-HR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9. Rashodi za nabavu proizvedene dugotrajne imovine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222.463,31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233.121,69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hr-H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0413159"/>
                  </a:ext>
                </a:extLst>
              </a:tr>
              <a:tr h="214745"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10. Rashodi za dodatna ulaganja na nefinancijskoj imovini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190.520,62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132.375,20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hr-H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2965500"/>
                  </a:ext>
                </a:extLst>
              </a:tr>
              <a:tr h="249385"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11. Izdaci za otplatu glavnice primljenih kredita i zajmova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69.700,00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67.938,92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hr-H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9176731"/>
                  </a:ext>
                </a:extLst>
              </a:tr>
              <a:tr h="214745">
                <a:tc>
                  <a:txBody>
                    <a:bodyPr/>
                    <a:lstStyle/>
                    <a:p>
                      <a:pPr algn="l" fontAlgn="b"/>
                      <a:r>
                        <a:rPr lang="hr-HR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UKUPNO :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1.732.498,90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1,439.062,24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hr-HR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584406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" y="-13316"/>
            <a:ext cx="9143999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17624" y="443881"/>
            <a:ext cx="26168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000000"/>
                </a:solidFill>
              </a:rPr>
              <a:t>2. Poseban dio</a:t>
            </a:r>
            <a:r>
              <a:rPr sz="1800" spc="-85" dirty="0">
                <a:solidFill>
                  <a:srgbClr val="000000"/>
                </a:solidFill>
              </a:rPr>
              <a:t> </a:t>
            </a:r>
            <a:r>
              <a:rPr sz="1800" spc="-5" dirty="0">
                <a:solidFill>
                  <a:srgbClr val="000000"/>
                </a:solidFill>
              </a:rPr>
              <a:t>Proračuna</a:t>
            </a:r>
            <a:endParaRPr sz="1800" dirty="0"/>
          </a:p>
        </p:txBody>
      </p:sp>
      <p:sp>
        <p:nvSpPr>
          <p:cNvPr id="4" name="object 4"/>
          <p:cNvSpPr txBox="1"/>
          <p:nvPr/>
        </p:nvSpPr>
        <p:spPr>
          <a:xfrm>
            <a:off x="817624" y="931688"/>
            <a:ext cx="7287895" cy="153587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lang="hr-HR" sz="1400" spc="-5" dirty="0">
                <a:latin typeface="Trebuchet MS"/>
                <a:cs typeface="Trebuchet MS"/>
              </a:rPr>
              <a:t>U posebnom dijelu proračuna iskazani su rashodi/izdaci po organizacijskoj klasifikaciji, izvorima financiranja i ekonomskoj klasifikaciji na razini skupine, raspoređenih u programe koji se sastoje od aktivnosti i projekata</a:t>
            </a:r>
            <a:r>
              <a:rPr sz="1400" spc="-5" dirty="0">
                <a:latin typeface="Trebuchet MS"/>
                <a:cs typeface="Trebuchet MS"/>
              </a:rPr>
              <a:t>.</a:t>
            </a:r>
            <a:endParaRPr sz="1400" dirty="0">
              <a:latin typeface="Trebuchet MS"/>
              <a:cs typeface="Trebuchet MS"/>
            </a:endParaRPr>
          </a:p>
          <a:p>
            <a:pPr marL="12700" marR="228600" algn="just">
              <a:lnSpc>
                <a:spcPts val="1650"/>
              </a:lnSpc>
            </a:pPr>
            <a:endParaRPr lang="hr-HR" sz="1400" spc="-5" dirty="0">
              <a:latin typeface="Trebuchet MS"/>
              <a:cs typeface="Trebuchet MS"/>
            </a:endParaRPr>
          </a:p>
          <a:p>
            <a:pPr marL="12700" marR="228600" algn="just">
              <a:lnSpc>
                <a:spcPts val="1650"/>
              </a:lnSpc>
            </a:pPr>
            <a:endParaRPr lang="hr-HR" sz="1400" spc="-5" dirty="0">
              <a:latin typeface="Trebuchet MS"/>
              <a:cs typeface="Trebuchet MS"/>
            </a:endParaRPr>
          </a:p>
          <a:p>
            <a:pPr marL="12700" marR="228600" algn="just">
              <a:lnSpc>
                <a:spcPts val="1650"/>
              </a:lnSpc>
            </a:pPr>
            <a:endParaRPr lang="hr-HR" sz="1400" spc="-5" dirty="0">
              <a:latin typeface="Trebuchet MS"/>
              <a:cs typeface="Trebuchet MS"/>
            </a:endParaRPr>
          </a:p>
          <a:p>
            <a:pPr marL="12700" marR="228600" algn="just">
              <a:lnSpc>
                <a:spcPts val="1650"/>
              </a:lnSpc>
            </a:pPr>
            <a:r>
              <a:rPr lang="hr-HR" sz="1400" spc="-5" dirty="0">
                <a:latin typeface="Trebuchet MS"/>
                <a:cs typeface="Trebuchet MS"/>
              </a:rPr>
              <a:t>Rashodi i izdaci u posebnom dijelu proračuna raspoređeni su :</a:t>
            </a:r>
            <a:endParaRPr sz="1400" dirty="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17624" y="2819670"/>
            <a:ext cx="72834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5" dirty="0">
                <a:latin typeface="Trebuchet MS"/>
                <a:cs typeface="Trebuchet MS"/>
              </a:rPr>
              <a:t>Razdjel</a:t>
            </a:r>
            <a:r>
              <a:rPr sz="1000" b="1" spc="-70" dirty="0">
                <a:latin typeface="Trebuchet MS"/>
                <a:cs typeface="Trebuchet MS"/>
              </a:rPr>
              <a:t> </a:t>
            </a:r>
            <a:r>
              <a:rPr sz="1000" b="1" spc="-5" dirty="0">
                <a:latin typeface="Trebuchet MS"/>
                <a:cs typeface="Trebuchet MS"/>
              </a:rPr>
              <a:t>001</a:t>
            </a:r>
            <a:endParaRPr sz="1000" dirty="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06624" y="2819670"/>
            <a:ext cx="6141976" cy="247503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465" marR="2023110" indent="457200">
              <a:lnSpc>
                <a:spcPct val="100000"/>
              </a:lnSpc>
              <a:spcBef>
                <a:spcPts val="100"/>
              </a:spcBef>
            </a:pPr>
            <a:r>
              <a:rPr lang="hr-HR" sz="1000" b="1" spc="-5" dirty="0">
                <a:latin typeface="Trebuchet MS"/>
                <a:cs typeface="Trebuchet MS"/>
              </a:rPr>
              <a:t>OPĆINA KUMROVEC</a:t>
            </a:r>
            <a:r>
              <a:rPr sz="1000" b="1" spc="-5" dirty="0">
                <a:latin typeface="Trebuchet MS"/>
                <a:cs typeface="Trebuchet MS"/>
              </a:rPr>
              <a:t>  </a:t>
            </a:r>
            <a:endParaRPr lang="hr-HR" sz="1000" b="1" spc="-5" dirty="0">
              <a:latin typeface="Trebuchet MS"/>
              <a:cs typeface="Trebuchet MS"/>
            </a:endParaRPr>
          </a:p>
          <a:p>
            <a:pPr marL="37465" marR="2063750" indent="457200">
              <a:lnSpc>
                <a:spcPct val="100000"/>
              </a:lnSpc>
            </a:pPr>
            <a:r>
              <a:rPr lang="hr-HR" sz="1000" b="1" spc="-5" dirty="0">
                <a:latin typeface="Trebuchet MS"/>
                <a:cs typeface="Trebuchet MS"/>
              </a:rPr>
              <a:t>GLAVA 01 Jedinstveni upravni</a:t>
            </a:r>
            <a:r>
              <a:rPr lang="hr-HR" sz="1000" b="1" spc="-70" dirty="0">
                <a:latin typeface="Trebuchet MS"/>
                <a:cs typeface="Trebuchet MS"/>
              </a:rPr>
              <a:t> </a:t>
            </a:r>
            <a:r>
              <a:rPr lang="hr-HR" sz="1000" b="1" spc="-5" dirty="0">
                <a:latin typeface="Trebuchet MS"/>
                <a:cs typeface="Trebuchet MS"/>
              </a:rPr>
              <a:t>odjel</a:t>
            </a:r>
            <a:endParaRPr lang="hr-HR" sz="10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lang="hr-HR" sz="1000" spc="-5" dirty="0">
                <a:latin typeface="Trebuchet MS"/>
                <a:cs typeface="Trebuchet MS"/>
              </a:rPr>
              <a:t>             </a:t>
            </a:r>
            <a:r>
              <a:rPr sz="1000" spc="-5" dirty="0">
                <a:latin typeface="Trebuchet MS"/>
                <a:cs typeface="Trebuchet MS"/>
              </a:rPr>
              <a:t>PROGRAM 1000 Predstavničko </a:t>
            </a:r>
            <a:r>
              <a:rPr sz="1000" dirty="0">
                <a:latin typeface="Trebuchet MS"/>
                <a:cs typeface="Trebuchet MS"/>
              </a:rPr>
              <a:t>i </a:t>
            </a:r>
            <a:r>
              <a:rPr sz="1000" spc="-5" dirty="0">
                <a:latin typeface="Trebuchet MS"/>
                <a:cs typeface="Trebuchet MS"/>
              </a:rPr>
              <a:t>izvršno</a:t>
            </a:r>
            <a:r>
              <a:rPr sz="1000" spc="-20" dirty="0">
                <a:latin typeface="Trebuchet MS"/>
                <a:cs typeface="Trebuchet MS"/>
              </a:rPr>
              <a:t> </a:t>
            </a:r>
            <a:r>
              <a:rPr sz="1000" spc="-5" dirty="0">
                <a:latin typeface="Trebuchet MS"/>
                <a:cs typeface="Trebuchet MS"/>
              </a:rPr>
              <a:t>tijela</a:t>
            </a:r>
            <a:endParaRPr sz="1000" dirty="0">
              <a:latin typeface="Trebuchet MS"/>
              <a:cs typeface="Trebuchet MS"/>
            </a:endParaRPr>
          </a:p>
          <a:p>
            <a:pPr marL="494665">
              <a:lnSpc>
                <a:spcPct val="100000"/>
              </a:lnSpc>
            </a:pPr>
            <a:r>
              <a:rPr sz="1000" spc="-5" dirty="0">
                <a:latin typeface="Trebuchet MS"/>
                <a:cs typeface="Trebuchet MS"/>
              </a:rPr>
              <a:t>PROGRAM 1001 Javna uprava </a:t>
            </a:r>
            <a:r>
              <a:rPr sz="1000" dirty="0">
                <a:latin typeface="Trebuchet MS"/>
                <a:cs typeface="Trebuchet MS"/>
              </a:rPr>
              <a:t>i</a:t>
            </a:r>
            <a:r>
              <a:rPr sz="1000" spc="-20" dirty="0">
                <a:latin typeface="Trebuchet MS"/>
                <a:cs typeface="Trebuchet MS"/>
              </a:rPr>
              <a:t> </a:t>
            </a:r>
            <a:r>
              <a:rPr sz="1000" spc="-5" dirty="0">
                <a:latin typeface="Trebuchet MS"/>
                <a:cs typeface="Trebuchet MS"/>
              </a:rPr>
              <a:t>administracija</a:t>
            </a:r>
            <a:endParaRPr sz="1000" dirty="0">
              <a:latin typeface="Trebuchet MS"/>
              <a:cs typeface="Trebuchet MS"/>
            </a:endParaRPr>
          </a:p>
          <a:p>
            <a:pPr marL="494665" marR="5080">
              <a:lnSpc>
                <a:spcPct val="100000"/>
              </a:lnSpc>
            </a:pPr>
            <a:r>
              <a:rPr sz="1000" spc="-5" dirty="0">
                <a:latin typeface="Trebuchet MS"/>
                <a:cs typeface="Trebuchet MS"/>
              </a:rPr>
              <a:t>PROGRAM 1002  </a:t>
            </a:r>
            <a:r>
              <a:rPr lang="hr-HR" sz="1000" spc="-5" dirty="0">
                <a:latin typeface="Trebuchet MS"/>
                <a:cs typeface="Trebuchet MS"/>
              </a:rPr>
              <a:t>Sustav civilne zaštite</a:t>
            </a:r>
          </a:p>
          <a:p>
            <a:pPr marL="494665" marR="5080">
              <a:lnSpc>
                <a:spcPct val="100000"/>
              </a:lnSpc>
            </a:pPr>
            <a:r>
              <a:rPr sz="1000" spc="-5" dirty="0">
                <a:latin typeface="Trebuchet MS"/>
                <a:cs typeface="Trebuchet MS"/>
              </a:rPr>
              <a:t>PROGRAM 1003 Jačanje</a:t>
            </a:r>
            <a:r>
              <a:rPr sz="1000" spc="-15" dirty="0">
                <a:latin typeface="Trebuchet MS"/>
                <a:cs typeface="Trebuchet MS"/>
              </a:rPr>
              <a:t> </a:t>
            </a:r>
            <a:r>
              <a:rPr sz="1000" spc="-5" dirty="0">
                <a:latin typeface="Trebuchet MS"/>
                <a:cs typeface="Trebuchet MS"/>
              </a:rPr>
              <a:t>gospodarstva</a:t>
            </a:r>
            <a:endParaRPr sz="1000" dirty="0">
              <a:latin typeface="Trebuchet MS"/>
              <a:cs typeface="Trebuchet MS"/>
            </a:endParaRPr>
          </a:p>
          <a:p>
            <a:pPr marL="494665" marR="124460">
              <a:lnSpc>
                <a:spcPct val="100000"/>
              </a:lnSpc>
            </a:pPr>
            <a:r>
              <a:rPr sz="1000" spc="-5" dirty="0">
                <a:latin typeface="Trebuchet MS"/>
                <a:cs typeface="Trebuchet MS"/>
              </a:rPr>
              <a:t>PROGRAM 1004 Održavanje komunalne </a:t>
            </a:r>
            <a:r>
              <a:rPr sz="1000" spc="-5" dirty="0" err="1">
                <a:latin typeface="Trebuchet MS"/>
                <a:cs typeface="Trebuchet MS"/>
              </a:rPr>
              <a:t>infrastrukture</a:t>
            </a:r>
            <a:r>
              <a:rPr sz="1000" spc="-5" dirty="0">
                <a:latin typeface="Trebuchet MS"/>
                <a:cs typeface="Trebuchet MS"/>
              </a:rPr>
              <a:t>  </a:t>
            </a:r>
            <a:endParaRPr lang="hr-HR" sz="1000" spc="-5" dirty="0">
              <a:latin typeface="Trebuchet MS"/>
              <a:cs typeface="Trebuchet MS"/>
            </a:endParaRPr>
          </a:p>
          <a:p>
            <a:pPr marL="494665" marR="124460">
              <a:lnSpc>
                <a:spcPct val="100000"/>
              </a:lnSpc>
            </a:pPr>
            <a:r>
              <a:rPr sz="1000" spc="-5" dirty="0">
                <a:latin typeface="Trebuchet MS"/>
                <a:cs typeface="Trebuchet MS"/>
              </a:rPr>
              <a:t>PROGRAM 1005 Izgradnja objekata komunalne </a:t>
            </a:r>
            <a:r>
              <a:rPr sz="1000" spc="-5" dirty="0" err="1">
                <a:latin typeface="Trebuchet MS"/>
                <a:cs typeface="Trebuchet MS"/>
              </a:rPr>
              <a:t>infrastrukture</a:t>
            </a:r>
            <a:r>
              <a:rPr sz="1000" spc="-5" dirty="0">
                <a:latin typeface="Trebuchet MS"/>
                <a:cs typeface="Trebuchet MS"/>
              </a:rPr>
              <a:t>  </a:t>
            </a:r>
            <a:endParaRPr lang="hr-HR" sz="1000" spc="-5" dirty="0">
              <a:latin typeface="Trebuchet MS"/>
              <a:cs typeface="Trebuchet MS"/>
            </a:endParaRPr>
          </a:p>
          <a:p>
            <a:pPr marL="494665" marR="124460">
              <a:lnSpc>
                <a:spcPct val="100000"/>
              </a:lnSpc>
            </a:pPr>
            <a:r>
              <a:rPr sz="1000" spc="-5" dirty="0">
                <a:latin typeface="Trebuchet MS"/>
                <a:cs typeface="Trebuchet MS"/>
              </a:rPr>
              <a:t>PROGRAM 1006 </a:t>
            </a:r>
            <a:r>
              <a:rPr lang="hr-HR" sz="1000" spc="-5" dirty="0">
                <a:latin typeface="Trebuchet MS"/>
                <a:cs typeface="Trebuchet MS"/>
              </a:rPr>
              <a:t>Upravljanje okolišnim resursima</a:t>
            </a:r>
            <a:endParaRPr sz="1000" dirty="0">
              <a:latin typeface="Trebuchet MS"/>
              <a:cs typeface="Trebuchet MS"/>
            </a:endParaRPr>
          </a:p>
          <a:p>
            <a:pPr marL="494665" marR="97790">
              <a:lnSpc>
                <a:spcPct val="100000"/>
              </a:lnSpc>
            </a:pPr>
            <a:r>
              <a:rPr sz="1000" spc="-5" dirty="0">
                <a:latin typeface="Trebuchet MS"/>
                <a:cs typeface="Trebuchet MS"/>
              </a:rPr>
              <a:t>PROGRAM 1008 </a:t>
            </a:r>
            <a:r>
              <a:rPr lang="hr-HR" sz="1000" spc="-5" dirty="0">
                <a:latin typeface="Trebuchet MS"/>
                <a:cs typeface="Trebuchet MS"/>
              </a:rPr>
              <a:t>Unapređenje obrazovnih mogućnosti</a:t>
            </a:r>
          </a:p>
          <a:p>
            <a:pPr marL="494665" marR="97790">
              <a:lnSpc>
                <a:spcPct val="100000"/>
              </a:lnSpc>
            </a:pPr>
            <a:r>
              <a:rPr sz="1000" spc="-5" dirty="0">
                <a:latin typeface="Trebuchet MS"/>
                <a:cs typeface="Trebuchet MS"/>
              </a:rPr>
              <a:t>PROGRAM 1009</a:t>
            </a:r>
            <a:r>
              <a:rPr lang="hr-HR" sz="1000" spc="-5" dirty="0">
                <a:latin typeface="Trebuchet MS"/>
                <a:cs typeface="Trebuchet MS"/>
              </a:rPr>
              <a:t> R</a:t>
            </a:r>
            <a:r>
              <a:rPr sz="1000" spc="-5" dirty="0" err="1">
                <a:latin typeface="Trebuchet MS"/>
                <a:cs typeface="Trebuchet MS"/>
              </a:rPr>
              <a:t>azvoj</a:t>
            </a:r>
            <a:r>
              <a:rPr sz="1000" spc="-5" dirty="0">
                <a:latin typeface="Trebuchet MS"/>
                <a:cs typeface="Trebuchet MS"/>
              </a:rPr>
              <a:t> turizma </a:t>
            </a:r>
            <a:r>
              <a:rPr sz="1000" dirty="0" err="1">
                <a:latin typeface="Trebuchet MS"/>
                <a:cs typeface="Trebuchet MS"/>
              </a:rPr>
              <a:t>i</a:t>
            </a:r>
            <a:r>
              <a:rPr sz="1000" dirty="0">
                <a:latin typeface="Trebuchet MS"/>
                <a:cs typeface="Trebuchet MS"/>
              </a:rPr>
              <a:t> </a:t>
            </a:r>
            <a:r>
              <a:rPr lang="hr-HR" sz="1000" dirty="0">
                <a:latin typeface="Trebuchet MS"/>
                <a:cs typeface="Trebuchet MS"/>
              </a:rPr>
              <a:t>valorizacija potencijala kulturne baštine </a:t>
            </a:r>
            <a:r>
              <a:rPr sz="1000" spc="-5" dirty="0">
                <a:latin typeface="Trebuchet MS"/>
                <a:cs typeface="Trebuchet MS"/>
              </a:rPr>
              <a:t>  </a:t>
            </a:r>
            <a:endParaRPr lang="hr-HR" sz="1000" spc="-5" dirty="0">
              <a:latin typeface="Trebuchet MS"/>
              <a:cs typeface="Trebuchet MS"/>
            </a:endParaRPr>
          </a:p>
          <a:p>
            <a:pPr marL="494665" marR="97790">
              <a:lnSpc>
                <a:spcPct val="100000"/>
              </a:lnSpc>
            </a:pPr>
            <a:r>
              <a:rPr sz="1000" spc="-5" dirty="0">
                <a:latin typeface="Trebuchet MS"/>
                <a:cs typeface="Trebuchet MS"/>
              </a:rPr>
              <a:t>PROGRAM 1010 Program socijalne </a:t>
            </a:r>
            <a:r>
              <a:rPr sz="1000" spc="-5" dirty="0" err="1">
                <a:latin typeface="Trebuchet MS"/>
                <a:cs typeface="Trebuchet MS"/>
              </a:rPr>
              <a:t>skrbi</a:t>
            </a:r>
            <a:r>
              <a:rPr sz="1000" spc="-5" dirty="0">
                <a:latin typeface="Trebuchet MS"/>
                <a:cs typeface="Trebuchet MS"/>
              </a:rPr>
              <a:t>   </a:t>
            </a:r>
            <a:endParaRPr lang="hr-HR" sz="1000" spc="-5" dirty="0">
              <a:latin typeface="Trebuchet MS"/>
              <a:cs typeface="Trebuchet MS"/>
            </a:endParaRPr>
          </a:p>
          <a:p>
            <a:pPr marL="494665" marR="97790">
              <a:lnSpc>
                <a:spcPct val="100000"/>
              </a:lnSpc>
            </a:pPr>
            <a:r>
              <a:rPr sz="1000" spc="-5" dirty="0">
                <a:latin typeface="Trebuchet MS"/>
                <a:cs typeface="Trebuchet MS"/>
              </a:rPr>
              <a:t>PROGRAM 1011 Upravljanje</a:t>
            </a:r>
            <a:r>
              <a:rPr sz="1000" spc="-15" dirty="0">
                <a:latin typeface="Trebuchet MS"/>
                <a:cs typeface="Trebuchet MS"/>
              </a:rPr>
              <a:t> </a:t>
            </a:r>
            <a:r>
              <a:rPr sz="1000" spc="-5" dirty="0">
                <a:latin typeface="Trebuchet MS"/>
                <a:cs typeface="Trebuchet MS"/>
              </a:rPr>
              <a:t>imovinom</a:t>
            </a:r>
            <a:endParaRPr sz="1000" dirty="0">
              <a:latin typeface="Trebuchet MS"/>
              <a:cs typeface="Trebuchet MS"/>
            </a:endParaRPr>
          </a:p>
          <a:p>
            <a:pPr marL="494665">
              <a:lnSpc>
                <a:spcPct val="100000"/>
              </a:lnSpc>
            </a:pPr>
            <a:r>
              <a:rPr sz="1000" spc="-5" dirty="0">
                <a:latin typeface="Trebuchet MS"/>
                <a:cs typeface="Trebuchet MS"/>
              </a:rPr>
              <a:t>PROGRAM 1012 Razvoj sporta </a:t>
            </a:r>
            <a:r>
              <a:rPr sz="1000" dirty="0">
                <a:latin typeface="Trebuchet MS"/>
                <a:cs typeface="Trebuchet MS"/>
              </a:rPr>
              <a:t>i</a:t>
            </a:r>
            <a:r>
              <a:rPr sz="1000" spc="-20" dirty="0">
                <a:latin typeface="Trebuchet MS"/>
                <a:cs typeface="Trebuchet MS"/>
              </a:rPr>
              <a:t> </a:t>
            </a:r>
            <a:r>
              <a:rPr sz="1000" spc="-5" dirty="0">
                <a:latin typeface="Trebuchet MS"/>
                <a:cs typeface="Trebuchet MS"/>
              </a:rPr>
              <a:t>rekreacije</a:t>
            </a:r>
            <a:endParaRPr sz="1000" dirty="0">
              <a:latin typeface="Trebuchet MS"/>
              <a:cs typeface="Trebuchet MS"/>
            </a:endParaRPr>
          </a:p>
          <a:p>
            <a:pPr marL="470534">
              <a:lnSpc>
                <a:spcPct val="100000"/>
              </a:lnSpc>
            </a:pPr>
            <a:r>
              <a:rPr lang="hr-HR" sz="1000" b="1" spc="-5" dirty="0">
                <a:latin typeface="Trebuchet MS"/>
                <a:cs typeface="Trebuchet MS"/>
              </a:rPr>
              <a:t>GLAVA 02 </a:t>
            </a:r>
            <a:r>
              <a:rPr sz="1000" b="1" spc="-5" dirty="0" err="1">
                <a:latin typeface="Trebuchet MS"/>
                <a:cs typeface="Trebuchet MS"/>
              </a:rPr>
              <a:t>Predškolski</a:t>
            </a:r>
            <a:r>
              <a:rPr sz="1000" b="1" spc="-5" dirty="0">
                <a:latin typeface="Trebuchet MS"/>
                <a:cs typeface="Trebuchet MS"/>
              </a:rPr>
              <a:t> odgoj </a:t>
            </a:r>
            <a:r>
              <a:rPr sz="1000" b="1" dirty="0">
                <a:latin typeface="Trebuchet MS"/>
                <a:cs typeface="Trebuchet MS"/>
              </a:rPr>
              <a:t>i</a:t>
            </a:r>
            <a:r>
              <a:rPr sz="1000" b="1" spc="-15" dirty="0">
                <a:latin typeface="Trebuchet MS"/>
                <a:cs typeface="Trebuchet MS"/>
              </a:rPr>
              <a:t> </a:t>
            </a:r>
            <a:r>
              <a:rPr sz="1000" b="1" spc="-5" dirty="0">
                <a:latin typeface="Trebuchet MS"/>
                <a:cs typeface="Trebuchet MS"/>
              </a:rPr>
              <a:t>obrazovanje</a:t>
            </a:r>
            <a:endParaRPr sz="1000" dirty="0">
              <a:latin typeface="Trebuchet MS"/>
              <a:cs typeface="Trebuchet MS"/>
            </a:endParaRPr>
          </a:p>
          <a:p>
            <a:pPr marL="908685" marR="1017905" indent="-414020">
              <a:lnSpc>
                <a:spcPct val="100000"/>
              </a:lnSpc>
            </a:pPr>
            <a:r>
              <a:rPr sz="1000" spc="-5" dirty="0">
                <a:latin typeface="Trebuchet MS"/>
                <a:cs typeface="Trebuchet MS"/>
              </a:rPr>
              <a:t>PROGRAM 1007 Program predškolskog odgoja  Dječji vrtić</a:t>
            </a:r>
            <a:r>
              <a:rPr sz="1000" spc="-15" dirty="0">
                <a:latin typeface="Trebuchet MS"/>
                <a:cs typeface="Trebuchet MS"/>
              </a:rPr>
              <a:t> </a:t>
            </a:r>
            <a:r>
              <a:rPr sz="1000" spc="-5" dirty="0">
                <a:latin typeface="Trebuchet MS"/>
                <a:cs typeface="Trebuchet MS"/>
              </a:rPr>
              <a:t>Jaglac</a:t>
            </a:r>
            <a:endParaRPr sz="1000" dirty="0">
              <a:latin typeface="Trebuchet MS"/>
              <a:cs typeface="Trebuchet M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913625" y="5807575"/>
            <a:ext cx="708399" cy="8500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51752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15271" y="-26632"/>
            <a:ext cx="9143999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16024" y="791471"/>
            <a:ext cx="4575175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hr-HR" sz="1400" i="1" spc="-5" dirty="0">
                <a:latin typeface="Arial"/>
                <a:cs typeface="Arial"/>
              </a:rPr>
              <a:t>Program 1000, Predstavničko </a:t>
            </a:r>
            <a:r>
              <a:rPr lang="hr-HR" sz="1400" i="1" dirty="0">
                <a:latin typeface="Arial"/>
                <a:cs typeface="Arial"/>
              </a:rPr>
              <a:t>i </a:t>
            </a:r>
            <a:r>
              <a:rPr lang="hr-HR" sz="1400" i="1" spc="-5" dirty="0">
                <a:latin typeface="Arial"/>
                <a:cs typeface="Arial"/>
              </a:rPr>
              <a:t>izvršno</a:t>
            </a:r>
            <a:r>
              <a:rPr lang="hr-HR" sz="1400" i="1" spc="-20" dirty="0">
                <a:latin typeface="Arial"/>
                <a:cs typeface="Arial"/>
              </a:rPr>
              <a:t> </a:t>
            </a:r>
            <a:r>
              <a:rPr lang="hr-HR" sz="1400" i="1" spc="-5" dirty="0">
                <a:latin typeface="Arial"/>
                <a:cs typeface="Arial"/>
              </a:rPr>
              <a:t>tijelo</a:t>
            </a:r>
            <a:br>
              <a:rPr lang="hr-HR" sz="1400" dirty="0">
                <a:latin typeface="Arial"/>
                <a:cs typeface="Arial"/>
              </a:rPr>
            </a:br>
            <a:endParaRPr sz="1400" spc="-5" dirty="0"/>
          </a:p>
        </p:txBody>
      </p:sp>
      <p:sp>
        <p:nvSpPr>
          <p:cNvPr id="4" name="object 4"/>
          <p:cNvSpPr txBox="1"/>
          <p:nvPr/>
        </p:nvSpPr>
        <p:spPr>
          <a:xfrm>
            <a:off x="1216025" y="1283215"/>
            <a:ext cx="6556375" cy="231204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endParaRPr lang="hr-HR" sz="1100" dirty="0">
              <a:cs typeface="Times New Roman"/>
            </a:endParaRP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Rashodi za program predstavničkog i izvršnog tijela planirani su za 2024 godinu u iznosu od 87.700,00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ealizacija iznosi 81.619,20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.</a:t>
            </a:r>
          </a:p>
          <a:p>
            <a:pPr>
              <a:lnSpc>
                <a:spcPct val="115000"/>
              </a:lnSpc>
            </a:pP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Program se provodi kroz slijedeće aktivnosti :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Aktivnost A100001, Redovan rad izvršnog tijela. Sastoje se od rashoda za objavu akata, službena glasila, usluge promidžbe i informiranja, naknada članovima izvršnog tijela, naknade troškova sl. puta i ostalih troškova, rashoda protokola, tuzemne članarine, reprezentacije.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Aktivnost A100002, Potpora radu političkih stranaka </a:t>
            </a: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Aktivnost A100003, Redovan rad predstavničkog tijela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Aktivnost A100010, Proračunska zaliha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Aktivnost A100011 Radne akcije</a:t>
            </a:r>
            <a:endParaRPr lang="hr-HR" sz="1100" dirty="0"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913625" y="5807575"/>
            <a:ext cx="708399" cy="8500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16024" y="902208"/>
            <a:ext cx="6556375" cy="2984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i="1" spc="-5" dirty="0">
                <a:latin typeface="Arial"/>
                <a:cs typeface="Arial"/>
              </a:rPr>
              <a:t>Program 1001 </a:t>
            </a:r>
            <a:r>
              <a:rPr sz="1400" i="1" dirty="0">
                <a:latin typeface="Arial"/>
                <a:cs typeface="Arial"/>
              </a:rPr>
              <a:t>Javna </a:t>
            </a:r>
            <a:r>
              <a:rPr sz="1400" i="1" spc="-5" dirty="0">
                <a:latin typeface="Arial"/>
                <a:cs typeface="Arial"/>
              </a:rPr>
              <a:t>uprava </a:t>
            </a:r>
            <a:r>
              <a:rPr sz="1400" i="1" dirty="0" err="1">
                <a:latin typeface="Arial"/>
                <a:cs typeface="Arial"/>
              </a:rPr>
              <a:t>i</a:t>
            </a:r>
            <a:r>
              <a:rPr sz="1400" i="1" spc="-20" dirty="0">
                <a:latin typeface="Arial"/>
                <a:cs typeface="Arial"/>
              </a:rPr>
              <a:t> </a:t>
            </a:r>
            <a:r>
              <a:rPr sz="1400" i="1" spc="-5" dirty="0" err="1">
                <a:latin typeface="Arial"/>
                <a:cs typeface="Arial"/>
              </a:rPr>
              <a:t>administracija</a:t>
            </a:r>
            <a:endParaRPr lang="hr-HR" sz="1400" i="1" spc="-5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400" dirty="0">
              <a:latin typeface="Arial"/>
              <a:cs typeface="Arial"/>
            </a:endParaRP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Rashodi za program Javna uprava i administracija planirani su  za 2024 godinu u iznosu od 277.660,00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r>
              <a:rPr lang="hr-HR" sz="1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Realizacija iznosi 186.882,21 </a:t>
            </a:r>
            <a:r>
              <a:rPr lang="hr-HR" sz="11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Program se provodi kroz slijedeće aktivnosti: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A100001 Redovita djelatnost Jedinstvenog upravnog odjela. Sastoji se od rashoda za plaće za zaposlene, rashoda režija (iznošenje i odvoz smeća, opskrba vodom i trošak odvodnje, telefon, plin, Internet, električna energija) zaštitna obuća i odjeća, Arhivski materijal, Usluge odvjetnika i pravnog savjetovanja Literatura, časopis, glasila, Materijal za čišćenje i održavanje, Poštarina, Javnobilježničke usluge, Usluge banaka, Usluge Fine i Porezne uprave.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A100006 Javni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radovi.Projekt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provođenja zapošljavanja osoba iz ugroženih skupina prema uvjetima koje raspisuje Hrvatski zavod za zapošljavanje. 	</a:t>
            </a: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A100007 Zajam, kratkoročni kredit i ostali rashodi poslovanja.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A100008 Izrada Prostornog plana Općine Kumrovec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5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913625" y="5807575"/>
            <a:ext cx="708399" cy="8500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3000" y="1066800"/>
            <a:ext cx="6110605" cy="20013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i="1" spc="-5" dirty="0">
                <a:latin typeface="Arial"/>
                <a:cs typeface="Arial"/>
              </a:rPr>
              <a:t>Program 1002, </a:t>
            </a:r>
            <a:r>
              <a:rPr lang="hr-HR" sz="1400" i="1" spc="-5" dirty="0">
                <a:latin typeface="Arial"/>
                <a:cs typeface="Arial"/>
              </a:rPr>
              <a:t>Sustav civilne zaštite</a:t>
            </a:r>
            <a:endParaRPr lang="hr-HR" sz="1400" i="1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hr-HR" sz="1100" i="1" dirty="0">
              <a:cs typeface="Arial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Rashodi za program Sustav civilne zaštite planirani su za 2024 godinu u iznosu 42.000,00 </a:t>
            </a:r>
            <a:r>
              <a:rPr lang="hr-HR" sz="1100" dirty="0" err="1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r>
              <a:rPr lang="hr-HR" sz="11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. Realizacija u prvih šest mjeseci iznosi 37.485,43 </a:t>
            </a:r>
            <a:r>
              <a:rPr lang="hr-HR" sz="1100" dirty="0" err="1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r>
              <a:rPr lang="hr-HR" sz="11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hr-HR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Program se provodi kroz aktivnost:</a:t>
            </a:r>
            <a:endParaRPr lang="hr-HR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	A100001 Djelatnost JVP, DVD i sustav zaštite i spašavanja. Sastoji se od rashoda za Javnu vatrogasnu postrojbu, Dobrovoljno vatrogasno društvo Kumrovec, GSS KZŽ, te Civilnu zaštitu </a:t>
            </a:r>
            <a:endParaRPr lang="hr-HR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	A100002 Procjena i plan ugroženosti od požara. </a:t>
            </a:r>
            <a:endParaRPr lang="hr-HR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i="1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hr-HR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400" dirty="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913625" y="5807575"/>
            <a:ext cx="708399" cy="8500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16025" y="902208"/>
            <a:ext cx="6075680" cy="233243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i="1" spc="-5" dirty="0">
                <a:latin typeface="Arial"/>
                <a:cs typeface="Arial"/>
              </a:rPr>
              <a:t>Program 1003, </a:t>
            </a:r>
            <a:r>
              <a:rPr sz="1400" i="1" dirty="0" err="1">
                <a:latin typeface="Arial"/>
                <a:cs typeface="Arial"/>
              </a:rPr>
              <a:t>Jačanje</a:t>
            </a:r>
            <a:r>
              <a:rPr sz="1400" i="1" spc="-10" dirty="0">
                <a:latin typeface="Arial"/>
                <a:cs typeface="Arial"/>
              </a:rPr>
              <a:t> </a:t>
            </a:r>
            <a:r>
              <a:rPr sz="1400" i="1" spc="-5" dirty="0" err="1">
                <a:latin typeface="Arial"/>
                <a:cs typeface="Arial"/>
              </a:rPr>
              <a:t>gospodarstva</a:t>
            </a:r>
            <a:endParaRPr lang="hr-HR" sz="1400" i="1" spc="-5" dirty="0">
              <a:latin typeface="Arial"/>
              <a:cs typeface="Arial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Rashodi za program Jačanje gospodarstva planirani su za 2024 godinu u iznosu od 49.900,00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Realizacija u prvih šest mjeseci iznosi 47.624,61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Program se provodi kroz aktivnosti :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A100001 Poticanje malog poduzetništva.  Sastoji se od  subvencioniranje javnog prijevoza izvršitelju prijevoza Meštrović d.o.o. i subvencioniranje kamate na poduzetničke kredite.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A100002 Poticanje poljoprivredne djelatnosti. Sastoji se od sufinanciranja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osjemenjivanja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krava i junica na području Općine.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hr-H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400" dirty="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913625" y="5807575"/>
            <a:ext cx="708399" cy="8500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16025" y="902208"/>
            <a:ext cx="6139815" cy="42200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i="1" spc="-5" dirty="0">
                <a:latin typeface="Arial"/>
                <a:cs typeface="Arial"/>
              </a:rPr>
              <a:t>Program 1004, Održavanje </a:t>
            </a:r>
            <a:r>
              <a:rPr sz="1400" i="1" dirty="0">
                <a:latin typeface="Arial"/>
                <a:cs typeface="Arial"/>
              </a:rPr>
              <a:t>komunalne</a:t>
            </a:r>
            <a:r>
              <a:rPr sz="1400" i="1" spc="-15" dirty="0">
                <a:latin typeface="Arial"/>
                <a:cs typeface="Arial"/>
              </a:rPr>
              <a:t> </a:t>
            </a:r>
            <a:r>
              <a:rPr sz="1400" i="1" spc="-5" dirty="0">
                <a:latin typeface="Arial"/>
                <a:cs typeface="Arial"/>
              </a:rPr>
              <a:t>infrastrukture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15000"/>
              </a:lnSpc>
            </a:pP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Rashodi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za program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Održavanje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komunalne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infrastrukture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planirani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za 2024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godinu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u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iznosu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od 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387.987,28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eur.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Realizirani rashodi iznose 353.957,59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Program se provodi kroz aktivnosti i tekuće projekte: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A100001 Održavanje i uređivanje javnih površina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            A100002 Održavanje i potrošnja javne rasvjete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A100003 Redovno održavanje cesta </a:t>
            </a: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A100004 Internet pokrivenost WIFI4EU </a:t>
            </a: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A100006 Izrada projekata za dodatna ulaganja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A100007 Održavanje i uređivanje groblja. Aktivnost se provodi kroz održavanje i uređenje Mjesnog groblja u Kumrovcu, te se evidentiraju rashodi za iznošenje i odvoz smeća, opskrba vodom i električnom energijom, motorni benzin, materijal i sredstva za čišćenje i održavanje.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A100008 Uređenje dječjeg igrališta- Kumrovec. Aktivnost se provodi kroz uređenje dječjeg igrališta Kumrovec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A100009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Sufinanciranje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izgradnje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vodovodne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mreže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Aktivnost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se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provodi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kroz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sufinanciranje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novog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dijela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vodovodne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mreže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naselju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Razdrto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tuheljsko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T100003 Vlastiti pogon. Odnosi se na rashode održavanja traktora, strojeva, te druge opreme za održavanje javnih općinskih površina, a sastoji se od rashoda usluga tekućeg i investicijskog održavanja prijevoznih sredstava, postrojenja i opreme, usluge pri registraciji prijevoznih sredstava, premije osiguranja , te motorni benzin i dizel gorivo.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700" marR="5080">
              <a:lnSpc>
                <a:spcPct val="113599"/>
              </a:lnSpc>
              <a:spcBef>
                <a:spcPts val="1300"/>
              </a:spcBef>
            </a:pPr>
            <a:endParaRPr sz="1100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913625" y="5807575"/>
            <a:ext cx="708399" cy="8500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16025" y="902208"/>
            <a:ext cx="5987415" cy="195059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i="1" spc="-5" dirty="0">
                <a:latin typeface="Arial"/>
                <a:cs typeface="Arial"/>
              </a:rPr>
              <a:t>Program 1005 Izgradnja objekata </a:t>
            </a:r>
            <a:r>
              <a:rPr sz="1400" i="1" dirty="0" err="1">
                <a:latin typeface="Arial"/>
                <a:cs typeface="Arial"/>
              </a:rPr>
              <a:t>komunalne</a:t>
            </a:r>
            <a:r>
              <a:rPr sz="1400" i="1" spc="-20" dirty="0">
                <a:latin typeface="Arial"/>
                <a:cs typeface="Arial"/>
              </a:rPr>
              <a:t> </a:t>
            </a:r>
            <a:r>
              <a:rPr sz="1400" i="1" spc="-5" dirty="0" err="1">
                <a:latin typeface="Arial"/>
                <a:cs typeface="Arial"/>
              </a:rPr>
              <a:t>infrastrukture</a:t>
            </a:r>
            <a:endParaRPr lang="hr-HR" sz="1400" i="1" spc="-5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hr-HR" sz="1400" i="1" spc="-5" dirty="0">
              <a:latin typeface="Arial"/>
              <a:cs typeface="Arial"/>
            </a:endParaRPr>
          </a:p>
          <a:p>
            <a:pPr indent="449580"/>
            <a:r>
              <a:rPr lang="en-US" sz="1100" spc="-5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Ovim</a:t>
            </a:r>
            <a:r>
              <a:rPr lang="en-US" sz="1100" spc="-5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spc="-5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Programom</a:t>
            </a:r>
            <a:r>
              <a:rPr lang="en-US" sz="1100" spc="-5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spc="-5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određuje</a:t>
            </a:r>
            <a:r>
              <a:rPr lang="en-US" sz="1100" spc="-5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se </a:t>
            </a:r>
            <a:r>
              <a:rPr lang="en-US" sz="1100" spc="-5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građenje</a:t>
            </a:r>
            <a:r>
              <a:rPr lang="en-US" sz="1100" spc="-5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spc="-5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komunalne</a:t>
            </a:r>
            <a:r>
              <a:rPr lang="en-US" sz="1100" spc="-5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spc="-5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infrastrukture</a:t>
            </a:r>
            <a:r>
              <a:rPr lang="en-US" sz="1100" spc="-5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spc="-5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</a:t>
            </a:r>
            <a:r>
              <a:rPr lang="en-US" sz="1100" spc="-5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spc="-5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području</a:t>
            </a:r>
            <a:r>
              <a:rPr lang="en-US" sz="1100" spc="-5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spc="-5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Općine</a:t>
            </a:r>
            <a:r>
              <a:rPr lang="en-US" sz="1100" spc="-5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Kumrovec za 2024 </a:t>
            </a:r>
            <a:r>
              <a:rPr lang="en-US" sz="1100" spc="-5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godinu</a:t>
            </a:r>
            <a:r>
              <a:rPr lang="en-US" sz="1100" spc="-5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Rashodi i izdaci za program Izgradnje objekata komunalne infrastrukture planirani su za 2024 godinu u iznosu od 104.500,00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r>
              <a:rPr lang="hr-HR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Realizacija rashoda iznosi 104.577,91 </a:t>
            </a:r>
            <a:r>
              <a:rPr lang="hr-HR" sz="1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r>
              <a:rPr lang="hr-HR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indent="449580">
              <a:lnSpc>
                <a:spcPct val="115000"/>
              </a:lnSpc>
            </a:pPr>
            <a:r>
              <a:rPr lang="hr-HR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Program se 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provodi kroz aktivnosti:</a:t>
            </a: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A100001 Otplata kredita za cestovnu infrastrukturu</a:t>
            </a: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K10005 Javna rasvjeta uz D205</a:t>
            </a: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913625" y="5807575"/>
            <a:ext cx="708399" cy="8500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16025" y="902208"/>
            <a:ext cx="5786755" cy="176054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i="1" spc="-5" dirty="0">
                <a:latin typeface="Arial"/>
                <a:cs typeface="Arial"/>
              </a:rPr>
              <a:t>Program 1006, </a:t>
            </a:r>
            <a:r>
              <a:rPr lang="hr-HR" sz="1400" i="1" spc="-5" dirty="0">
                <a:latin typeface="Arial"/>
                <a:cs typeface="Arial"/>
              </a:rPr>
              <a:t>Upravljanje okolišnim resursima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hr-HR" sz="1100" i="1" spc="-5" dirty="0">
              <a:latin typeface="Arial"/>
              <a:cs typeface="Arial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Rashodi za program Upravljanje okolišnim resursima planirani su za 2024 godinu u iznosu od 14.300,00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Realizacija iznosi 13.807,32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Program se provodi kroz aktivnosti :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A100001 Ekološka renta, deratizacija.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A100002 Higijeničarska služba sastoji se od veterinarsko-higijeničarskih troškova, te rashoda azila za životinje.</a:t>
            </a:r>
          </a:p>
          <a:p>
            <a:pPr indent="449580">
              <a:lnSpc>
                <a:spcPct val="115000"/>
              </a:lnSpc>
            </a:pPr>
            <a:r>
              <a:rPr lang="hr-HR" sz="1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A100004 Sufinanciranje sterilizacije pasa i mačaka 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913625" y="5807575"/>
            <a:ext cx="708399" cy="8500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6800" y="902208"/>
            <a:ext cx="6934199" cy="28094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hr-H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Program 1008 Unapređenje obrazovnih mogućnosti</a:t>
            </a:r>
          </a:p>
          <a:p>
            <a:endParaRPr lang="hr-H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/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Rashodi za program Unapređenje obrazovnih mogućnosti planirani su za 2024 godinu u iznosu  55.700,00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indent="449580"/>
            <a:r>
              <a:rPr lang="hr-HR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Realizacija rashoda iznosi 44.956,54 </a:t>
            </a:r>
            <a:r>
              <a:rPr lang="hr-HR" sz="1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/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Program se provodi  kroz aktivnosti: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A100001 Sufinanciranje dodatnih programa osnovnog obrazovanja.  Sastoji se od financiranja knjiga i/ili radnih materijala u osnovnoj školi, financiranje jednog pomoćnika u nastavi , te sufinanciranje dodatnih programa ( prijevoz djece u školu plivanja, sufinanciranje projekta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Jumicar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– edukacija sigurnost u prometu, sufinanciranje projekta „Škola u prirodi“).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A100002 Sufinanciranje boravka djece u drugim vrtićima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             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A100004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Stipendije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učenicima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studentima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hr-HR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             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A100005 Sufinanciranje prijevoza učenika srednjih škola.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             A100007 Sufinanciranje programa djece s poteškoćama u razvoju i darovite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400" dirty="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913625" y="5807575"/>
            <a:ext cx="708399" cy="8500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16024" y="902208"/>
            <a:ext cx="6784975" cy="386900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15000"/>
              </a:lnSpc>
            </a:pPr>
            <a:r>
              <a:rPr lang="hr-H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Program 1009 Razvoj turizma i valorizacija potencijala kulturne baštine</a:t>
            </a:r>
            <a:endParaRPr lang="hr-H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Rashodi za program Razvoj turizma i valorizacija potencijala kulturne baštine planirani su za 2024 godinu u iznosu od 134.200,00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Realizacija rashoda iznosi 98.105,89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Program se provodi kroz aktivnosti: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A100001 Djelatnost Turističke zajednice. 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Odnosi se na redovitu djelatnost Turističke zajednice područja Kumrovec,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Desinić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Zagorska Sela, te provođenje programskih aktivnosti tijekom 2024 godine kroz :  “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Rally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Kumrovec 2024.”, “Dan mladosti radosti Kumrovec – 2024, Pjesnička večer “Pjesmom ti želim reći”, Manifestacija „Zagorska svadba“, turnir “Boris Mutić“ </a:t>
            </a: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A100002 Djelatnost kulturno-umjetničkih društava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A100003 Djelatnost Gradske knjižnice Klanjec </a:t>
            </a: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A100005 Promicanje Kumrovca.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A100006 Potpore manifestacijama –provodi se kroz WRC Croatia 2024,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Rally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Kumrovec 2024, Zagorska svadba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A100007, Eko, etno, fletno i Bučnica fest </a:t>
            </a:r>
          </a:p>
          <a:p>
            <a:pPr marL="22860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A10008 Program građani, jednakost, prava i vrijednosti –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We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are Europe</a:t>
            </a:r>
            <a:endParaRPr lang="hr-HR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A100009, Susret na mostu </a:t>
            </a:r>
          </a:p>
          <a:p>
            <a:pPr marL="22860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A100010 Dan mladosti 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A100011, Advent u Kumrovcu </a:t>
            </a:r>
          </a:p>
          <a:p>
            <a:pPr>
              <a:lnSpc>
                <a:spcPct val="115000"/>
              </a:lnSpc>
            </a:pPr>
            <a:r>
              <a:rPr lang="hr-HR" sz="1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T100001 Tekuća donacija vjerskim zajednicama.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400" dirty="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913625" y="5807575"/>
            <a:ext cx="708399" cy="8500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16025" y="902208"/>
            <a:ext cx="5805805" cy="25735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15000"/>
              </a:lnSpc>
            </a:pPr>
            <a:r>
              <a:rPr lang="hr-H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Program 1010, Program socijalne skrbi </a:t>
            </a:r>
            <a:endParaRPr lang="hr-H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Rashodi za Program socijalne skrbi planirani su za 2024 godinu u iznosu od 23.500,00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Realizacija rashoda iznosi 11.509,80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Program se provodi kroz aktivnosti :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A100001 Pomoći obiteljima i pojedincima.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A100002 Pomoć u troškovima stanovanja </a:t>
            </a: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A100003 Humanitarna djelatnost Crvenog križa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A100004 Mjera za mlade obitelji.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A100005 Potpore za novorođenu djecu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hr-HR" sz="1400" i="1" spc="-5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hr-HR" sz="1400" i="1" spc="-5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400" dirty="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913625" y="5807575"/>
            <a:ext cx="708399" cy="8500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0600" y="902208"/>
            <a:ext cx="6857999" cy="4036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i="1" spc="-5" dirty="0">
                <a:latin typeface="Arial"/>
                <a:cs typeface="Arial"/>
              </a:rPr>
              <a:t>Program </a:t>
            </a:r>
            <a:r>
              <a:rPr sz="1400" i="1" spc="-25" dirty="0">
                <a:latin typeface="Arial"/>
                <a:cs typeface="Arial"/>
              </a:rPr>
              <a:t>1011, </a:t>
            </a:r>
            <a:r>
              <a:rPr sz="1400" i="1" spc="-5" dirty="0" err="1">
                <a:latin typeface="Arial"/>
                <a:cs typeface="Arial"/>
              </a:rPr>
              <a:t>Upravljanje</a:t>
            </a:r>
            <a:r>
              <a:rPr sz="1400" i="1" spc="10" dirty="0">
                <a:latin typeface="Arial"/>
                <a:cs typeface="Arial"/>
              </a:rPr>
              <a:t> </a:t>
            </a:r>
            <a:r>
              <a:rPr sz="1400" i="1" spc="-5" dirty="0" err="1">
                <a:latin typeface="Arial"/>
                <a:cs typeface="Arial"/>
              </a:rPr>
              <a:t>imovinom</a:t>
            </a:r>
            <a:endParaRPr lang="hr-HR" sz="1400" i="1" spc="-5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hr-HR" sz="1400" i="1" spc="-5" dirty="0">
              <a:latin typeface="Arial"/>
              <a:cs typeface="Arial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Rashodi za Program  Upravljanja imovinom planirani su za 2024 godinu u iznosu od 254.020,62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r>
              <a:rPr lang="hr-HR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Realizacija rashoda iznosi 162.309,61 </a:t>
            </a:r>
            <a:r>
              <a:rPr lang="hr-HR" sz="1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r>
              <a:rPr lang="hr-HR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Program se provodi kroz aktivnosti i tekuće projekte: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A100001 Održavanje zgrada, opreme i vozila. </a:t>
            </a:r>
            <a:r>
              <a:rPr lang="hr-HR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Kroz aktivnost se provodi održavanje objekata u vlasništvu Općine, režijski troškovi (električna energija, plin, opskrba vodom,) premije osiguranja imovine, održavanja teretnog vozila.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/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A100002 Nabava dugotrajne imovine Kroz aktivnost će se provoditi  kupovina računala, ulaganja u računalne programe  i ostale komunikacijske opreme.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A100003 Izrada projekata za dodatna ulaganja na općinskim zgradama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A100004 Vatrodojava Dječji vrtić Jaglac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A100005 POS stanovi Kroz aktivnost se provodi za potrebe POS stanova :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en-US" sz="110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uređenja</a:t>
            </a:r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građevinskog</a:t>
            </a:r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zemljišta</a:t>
            </a:r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   </a:t>
            </a:r>
            <a:r>
              <a:rPr lang="en-US" sz="110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izrade</a:t>
            </a:r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projektne</a:t>
            </a:r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dokumentacije</a:t>
            </a:r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komunalne</a:t>
            </a:r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infrastrukture</a:t>
            </a:r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 </a:t>
            </a:r>
            <a:r>
              <a:rPr lang="en-US" sz="110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priključaka</a:t>
            </a:r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</a:t>
            </a:r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komunalnu</a:t>
            </a:r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infrastrukturu</a:t>
            </a:r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komunalnog</a:t>
            </a:r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doprinosa</a:t>
            </a:r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 </a:t>
            </a:r>
            <a:r>
              <a:rPr lang="en-US" sz="110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uređenja</a:t>
            </a:r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pristupnih</a:t>
            </a:r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cesta, </a:t>
            </a:r>
            <a:r>
              <a:rPr lang="en-US" sz="110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javnih</a:t>
            </a:r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površina</a:t>
            </a:r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javne</a:t>
            </a:r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rasvjete</a:t>
            </a:r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potrebne</a:t>
            </a:r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za </a:t>
            </a:r>
            <a:r>
              <a:rPr lang="en-US" sz="110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korištenje</a:t>
            </a:r>
            <a:r>
              <a:rPr lang="en-US" sz="1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građevine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A100006, Projekt „Zelene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povezave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 INTERREG </a:t>
            </a:r>
          </a:p>
          <a:p>
            <a:pPr>
              <a:lnSpc>
                <a:spcPct val="115000"/>
              </a:lnSpc>
            </a:pPr>
            <a:r>
              <a:rPr lang="hr-HR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T100001 Dodatna ulaganja na općinskim zgradama  a odnose se na dodatna ulaganja, odnosno  dodatna ulaganja na zgradi Centar za posjetitelje faza 3 .</a:t>
            </a:r>
          </a:p>
          <a:p>
            <a:pPr indent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T100002 Villa Kumrovec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400" dirty="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913625" y="5807575"/>
            <a:ext cx="708399" cy="8500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3000" y="914400"/>
            <a:ext cx="6234430" cy="2037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15000"/>
              </a:lnSpc>
            </a:pPr>
            <a:r>
              <a:rPr lang="hr-H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Program 1012, Razvoj sporta i rekreacije</a:t>
            </a:r>
            <a:endParaRPr lang="hr-H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49580"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Rashodi za program Razvoj sporta i rekreacije planirani su za 2024 godinu u iznosu od 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12.250,00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Realizacija rashoda iznosi 11.982,20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Projekt se provodi se kroz aktivnost :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A10001 Održavanje stadiona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Razvor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15000"/>
              </a:lnSpc>
            </a:pPr>
            <a:r>
              <a:rPr lang="hr-HR" sz="1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A10003 Promicanje sporta i rekreacije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K100001 Rekonstrukcija Sportskog centra </a:t>
            </a:r>
            <a:r>
              <a:rPr lang="hr-H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Razvor</a:t>
            </a: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	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700" marR="5080">
              <a:lnSpc>
                <a:spcPct val="113599"/>
              </a:lnSpc>
              <a:spcBef>
                <a:spcPts val="1300"/>
              </a:spcBef>
            </a:pPr>
            <a:endParaRPr sz="1100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913625" y="5807575"/>
            <a:ext cx="708399" cy="8500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16025" y="902208"/>
            <a:ext cx="6190615" cy="37497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i="1" spc="-5" dirty="0">
                <a:latin typeface="Arial"/>
                <a:cs typeface="Arial"/>
              </a:rPr>
              <a:t>Program 1007 Program predškolskog</a:t>
            </a:r>
            <a:r>
              <a:rPr sz="1400" i="1" spc="-15" dirty="0">
                <a:latin typeface="Arial"/>
                <a:cs typeface="Arial"/>
              </a:rPr>
              <a:t> </a:t>
            </a:r>
            <a:r>
              <a:rPr sz="1400" i="1" spc="-5" dirty="0">
                <a:latin typeface="Arial"/>
                <a:cs typeface="Arial"/>
              </a:rPr>
              <a:t>odgoja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250" dirty="0">
              <a:latin typeface="Times New Roman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hr-HR" sz="11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PRORAČUNSKI KORISNIK : DJEČJI VRTIĆ JAGLAC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 ukupne rashode Proračuna općine Kumrovec uvršteni su i rashodi Dječjeg vrtića Jaglac kao  proračunskog korisnika.</a:t>
            </a:r>
          </a:p>
          <a:p>
            <a:pPr>
              <a:lnSpc>
                <a:spcPct val="115000"/>
              </a:lnSpc>
            </a:pPr>
            <a:r>
              <a:rPr lang="hr-HR" sz="11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Rashodi za Program predškolskog odgoja, Proračunski korisnik Dječji vrtić Jaglac planirani su u iznosu od 288.781,00 </a:t>
            </a:r>
            <a:r>
              <a:rPr lang="hr-HR" sz="1100" dirty="0" err="1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. Realizirani rashodi 2024 godine iznose 284.243,93 </a:t>
            </a:r>
            <a:r>
              <a:rPr lang="hr-HR" sz="1100" dirty="0" err="1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eur</a:t>
            </a:r>
            <a:r>
              <a:rPr lang="hr-HR" sz="11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.</a:t>
            </a:r>
          </a:p>
          <a:p>
            <a:pPr>
              <a:lnSpc>
                <a:spcPct val="115000"/>
              </a:lnSpc>
            </a:pPr>
            <a:endParaRPr lang="hr-HR" sz="1100" spc="5" dirty="0">
              <a:effectLst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</a:pPr>
            <a:r>
              <a:rPr lang="hr-HR" sz="1100" spc="5" dirty="0">
                <a:effectLst/>
                <a:ea typeface="Calibri" panose="020F0502020204030204" pitchFamily="34" charset="0"/>
              </a:rPr>
              <a:t>Programom se </a:t>
            </a:r>
            <a:r>
              <a:rPr lang="hr-HR" sz="1100" dirty="0">
                <a:effectLst/>
                <a:ea typeface="Times New Roman" panose="02020603050405020304" pitchFamily="18" charset="0"/>
              </a:rPr>
              <a:t>naglasak stavlja na razvojne aktivnosti usmjerene na jačanje kapaciteta i kvalitete rada predškolskih ustanova i unaprjeđenje predškolskih programa na prostornom obuhvatu Općine, te </a:t>
            </a:r>
            <a:r>
              <a:rPr lang="hr-HR" sz="1100" spc="5" dirty="0">
                <a:effectLst/>
                <a:ea typeface="Calibri" panose="020F0502020204030204" pitchFamily="34" charset="0"/>
              </a:rPr>
              <a:t> je usmjeren na stvaranje uvjeta za obavljanje predškolske djelatnosti Dječjeg vrtića Jaglac radi zadovoljenja potreba građana Općine Kumrovec za predškolskim odgojem djece. </a:t>
            </a:r>
            <a:endParaRPr lang="hr-HR" sz="1100" spc="5" dirty="0"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</a:pPr>
            <a:endParaRPr lang="hr-HR" sz="1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</a:pP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Unu</a:t>
            </a:r>
            <a:r>
              <a:rPr lang="en-US" sz="1100" spc="1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en-US" sz="1100" spc="-5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en-US" sz="1100" spc="5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</a:t>
            </a:r>
            <a:r>
              <a:rPr lang="en-US" sz="1100" spc="-5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en-US" sz="1100" spc="-1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mske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djel</a:t>
            </a:r>
            <a:r>
              <a:rPr lang="en-US" sz="1100" spc="-5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tnos</a:t>
            </a:r>
            <a:r>
              <a:rPr lang="en-US" sz="1100" spc="5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provode</a:t>
            </a:r>
            <a:r>
              <a:rPr lang="en-US" sz="1100" spc="-5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sli</a:t>
            </a:r>
            <a:r>
              <a:rPr lang="en-US" sz="1100" spc="5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</a:t>
            </a:r>
            <a:r>
              <a:rPr lang="en-US" sz="1100" spc="-5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en-US" sz="1100" spc="-5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eć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en-US" sz="1100" spc="5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spc="-5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kt</a:t>
            </a:r>
            <a:r>
              <a:rPr lang="en-US" sz="1100" spc="5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vnosti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projekti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A100001: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Redovan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rad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vrtića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A100002: mala</a:t>
            </a:r>
            <a:r>
              <a:rPr lang="en-US" sz="1100" spc="-5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škola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A100003 :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nabavka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opreme</a:t>
            </a:r>
            <a:endParaRPr lang="hr-H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hr-H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hr-H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0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913625" y="5807575"/>
            <a:ext cx="708399" cy="8500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3999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Kontaktirajte</a:t>
            </a:r>
            <a:r>
              <a:rPr spc="-85" dirty="0"/>
              <a:t> </a:t>
            </a:r>
            <a:r>
              <a:rPr spc="-5" dirty="0"/>
              <a:t>nas: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16025" y="1132713"/>
            <a:ext cx="3596640" cy="1568450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45"/>
              </a:spcBef>
            </a:pPr>
            <a:r>
              <a:rPr sz="1400" spc="-5" dirty="0">
                <a:solidFill>
                  <a:srgbClr val="3E3E3E"/>
                </a:solidFill>
                <a:latin typeface="Trebuchet MS"/>
                <a:cs typeface="Trebuchet MS"/>
              </a:rPr>
              <a:t>OPĆINA</a:t>
            </a:r>
            <a:r>
              <a:rPr sz="1400" spc="-10" dirty="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sz="1400" spc="-5" dirty="0">
                <a:solidFill>
                  <a:srgbClr val="3E3E3E"/>
                </a:solidFill>
                <a:latin typeface="Trebuchet MS"/>
                <a:cs typeface="Trebuchet MS"/>
              </a:rPr>
              <a:t>KUMROVEC</a:t>
            </a:r>
            <a:endParaRPr sz="1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345"/>
              </a:spcBef>
            </a:pPr>
            <a:r>
              <a:rPr sz="1400" spc="-5" dirty="0">
                <a:solidFill>
                  <a:srgbClr val="3E3E3E"/>
                </a:solidFill>
                <a:latin typeface="Trebuchet MS"/>
                <a:cs typeface="Trebuchet MS"/>
              </a:rPr>
              <a:t>Ul.J.Broza</a:t>
            </a:r>
            <a:r>
              <a:rPr sz="1400" spc="-10" dirty="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sz="1400" spc="-5" dirty="0">
                <a:solidFill>
                  <a:srgbClr val="3E3E3E"/>
                </a:solidFill>
                <a:latin typeface="Trebuchet MS"/>
                <a:cs typeface="Trebuchet MS"/>
              </a:rPr>
              <a:t>12</a:t>
            </a:r>
            <a:endParaRPr sz="1400">
              <a:latin typeface="Trebuchet MS"/>
              <a:cs typeface="Trebuchet MS"/>
            </a:endParaRPr>
          </a:p>
          <a:p>
            <a:pPr marL="12700" marR="2240915">
              <a:lnSpc>
                <a:spcPct val="120500"/>
              </a:lnSpc>
            </a:pPr>
            <a:r>
              <a:rPr sz="1400" spc="-5" dirty="0">
                <a:solidFill>
                  <a:srgbClr val="3E3E3E"/>
                </a:solidFill>
                <a:latin typeface="Trebuchet MS"/>
                <a:cs typeface="Trebuchet MS"/>
              </a:rPr>
              <a:t>49295 Kumrovec  tel:</a:t>
            </a:r>
            <a:r>
              <a:rPr sz="1400" spc="-90" dirty="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sz="1400" spc="-5" dirty="0">
                <a:solidFill>
                  <a:srgbClr val="3E3E3E"/>
                </a:solidFill>
                <a:latin typeface="Trebuchet MS"/>
                <a:cs typeface="Trebuchet MS"/>
              </a:rPr>
              <a:t>049/553-728</a:t>
            </a:r>
            <a:endParaRPr sz="1400">
              <a:latin typeface="Trebuchet MS"/>
              <a:cs typeface="Trebuchet MS"/>
            </a:endParaRPr>
          </a:p>
          <a:p>
            <a:pPr marL="12700" marR="5080">
              <a:lnSpc>
                <a:spcPct val="120500"/>
              </a:lnSpc>
            </a:pPr>
            <a:r>
              <a:rPr sz="1400" spc="-5" dirty="0">
                <a:solidFill>
                  <a:srgbClr val="3E3E3E"/>
                </a:solidFill>
                <a:latin typeface="Trebuchet MS"/>
                <a:cs typeface="Trebuchet MS"/>
              </a:rPr>
              <a:t>e-mail:</a:t>
            </a:r>
            <a:r>
              <a:rPr sz="1400" spc="-5" dirty="0">
                <a:solidFill>
                  <a:srgbClr val="55C7AA"/>
                </a:solidFill>
                <a:latin typeface="Trebuchet MS"/>
                <a:cs typeface="Trebuchet MS"/>
              </a:rPr>
              <a:t> </a:t>
            </a:r>
            <a:r>
              <a:rPr sz="1400" u="heavy" spc="-5" dirty="0">
                <a:solidFill>
                  <a:srgbClr val="55C7AA"/>
                </a:solidFill>
                <a:uFill>
                  <a:solidFill>
                    <a:srgbClr val="55C7AA"/>
                  </a:solidFill>
                </a:uFill>
                <a:latin typeface="Trebuchet MS"/>
                <a:cs typeface="Trebuchet MS"/>
                <a:hlinkClick r:id="rId3"/>
              </a:rPr>
              <a:t>racunovodstvo.kumrovec@gmail.com </a:t>
            </a:r>
            <a:r>
              <a:rPr sz="1400" spc="-5" dirty="0">
                <a:solidFill>
                  <a:srgbClr val="3E3E3E"/>
                </a:solidFill>
                <a:latin typeface="Trebuchet MS"/>
                <a:cs typeface="Trebuchet MS"/>
              </a:rPr>
              <a:t> e-mail načelnika </a:t>
            </a:r>
            <a:r>
              <a:rPr sz="1400" dirty="0">
                <a:solidFill>
                  <a:srgbClr val="3E3E3E"/>
                </a:solidFill>
                <a:latin typeface="Trebuchet MS"/>
                <a:cs typeface="Trebuchet MS"/>
              </a:rPr>
              <a:t>:</a:t>
            </a:r>
            <a:r>
              <a:rPr sz="1400" spc="-40" dirty="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sz="1400" spc="-5" dirty="0">
                <a:solidFill>
                  <a:srgbClr val="3E3E3E"/>
                </a:solidFill>
                <a:latin typeface="Trebuchet MS"/>
                <a:cs typeface="Trebuchet MS"/>
                <a:hlinkClick r:id="rId4"/>
              </a:rPr>
              <a:t>nacelnik@kumrovec.hr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913625" y="5807575"/>
            <a:ext cx="708399" cy="8500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941</TotalTime>
  <Words>2284</Words>
  <Application>Microsoft Office PowerPoint</Application>
  <PresentationFormat>Prikaz na zaslonu (4:3)</PresentationFormat>
  <Paragraphs>274</Paragraphs>
  <Slides>21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4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21</vt:i4>
      </vt:variant>
    </vt:vector>
  </HeadingPairs>
  <TitlesOfParts>
    <vt:vector size="26" baseType="lpstr">
      <vt:lpstr>Arial</vt:lpstr>
      <vt:lpstr>Calibri</vt:lpstr>
      <vt:lpstr>Times New Roman</vt:lpstr>
      <vt:lpstr>Trebuchet MS</vt:lpstr>
      <vt:lpstr>Office Theme</vt:lpstr>
      <vt:lpstr>OPĆINA KUMROVEC</vt:lpstr>
      <vt:lpstr>Što je proračun ?</vt:lpstr>
      <vt:lpstr>Tko su proračunski korisnici ? </vt:lpstr>
      <vt:lpstr>PRORAČUN </vt:lpstr>
      <vt:lpstr>PowerPoint prezentacija</vt:lpstr>
      <vt:lpstr>PowerPoint prezentacija</vt:lpstr>
      <vt:lpstr>2. Poseban dio Proračuna</vt:lpstr>
      <vt:lpstr>Program 1000, Predstavničko i izvršno tijelo 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Kontaktirajte nas: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OPĆINA KUMROVEC</dc:title>
  <dc:creator>Kumrovec</dc:creator>
  <cp:lastModifiedBy>Kumrovec Opcina</cp:lastModifiedBy>
  <cp:revision>18</cp:revision>
  <dcterms:created xsi:type="dcterms:W3CDTF">2020-12-16T11:58:45Z</dcterms:created>
  <dcterms:modified xsi:type="dcterms:W3CDTF">2025-03-17T11:02:39Z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or">
    <vt:lpwstr>Google</vt:lpwstr>
  </property>
</Properties>
</file>