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77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9144000" cy="6858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3E3E3E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3E3E3E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3E3E3E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16025" y="791464"/>
            <a:ext cx="2292985" cy="360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3E3E3E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16025" y="1283215"/>
            <a:ext cx="6711950" cy="34524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racunovodstvo.kumrovec@gmail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mailto:nacelnik@kumrovec.h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67223" y="2853794"/>
            <a:ext cx="54724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" dirty="0">
                <a:solidFill>
                  <a:srgbClr val="000000"/>
                </a:solidFill>
                <a:latin typeface="Trebuchet MS"/>
                <a:cs typeface="Trebuchet MS"/>
              </a:rPr>
              <a:t>OPĆINA</a:t>
            </a:r>
            <a:r>
              <a:rPr sz="4800" b="1" spc="-9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4800" b="1" spc="-5" dirty="0">
                <a:solidFill>
                  <a:srgbClr val="000000"/>
                </a:solidFill>
                <a:latin typeface="Trebuchet MS"/>
                <a:cs typeface="Trebuchet MS"/>
              </a:rPr>
              <a:t>KUMROVEC</a:t>
            </a:r>
            <a:endParaRPr sz="4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87004" y="3596363"/>
            <a:ext cx="5624195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" algn="ctr">
              <a:lnSpc>
                <a:spcPct val="100000"/>
              </a:lnSpc>
              <a:spcBef>
                <a:spcPts val="100"/>
              </a:spcBef>
            </a:pPr>
            <a:r>
              <a:rPr sz="3000" b="1" spc="-5" dirty="0">
                <a:latin typeface="Trebuchet MS"/>
                <a:cs typeface="Trebuchet MS"/>
              </a:rPr>
              <a:t>VODIČ ZA</a:t>
            </a:r>
            <a:r>
              <a:rPr sz="3000" b="1" spc="-25" dirty="0">
                <a:latin typeface="Trebuchet MS"/>
                <a:cs typeface="Trebuchet MS"/>
              </a:rPr>
              <a:t> </a:t>
            </a:r>
            <a:r>
              <a:rPr sz="3000" b="1" spc="-5" dirty="0">
                <a:latin typeface="Trebuchet MS"/>
                <a:cs typeface="Trebuchet MS"/>
              </a:rPr>
              <a:t>GRAĐANE</a:t>
            </a:r>
            <a:endParaRPr sz="3000" dirty="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3000" b="1" spc="-5" dirty="0">
                <a:latin typeface="Trebuchet MS"/>
                <a:cs typeface="Trebuchet MS"/>
              </a:rPr>
              <a:t>UZ </a:t>
            </a:r>
            <a:r>
              <a:rPr lang="hr-HR" sz="3000" b="1" spc="-5" dirty="0">
                <a:latin typeface="Trebuchet MS"/>
                <a:cs typeface="Trebuchet MS"/>
              </a:rPr>
              <a:t>I IZMJENE </a:t>
            </a:r>
            <a:r>
              <a:rPr sz="3000" b="1" spc="-10" dirty="0">
                <a:latin typeface="Trebuchet MS"/>
                <a:cs typeface="Trebuchet MS"/>
              </a:rPr>
              <a:t>PRORAČUN</a:t>
            </a:r>
            <a:r>
              <a:rPr lang="hr-HR" sz="3000" b="1" spc="-10" dirty="0">
                <a:latin typeface="Trebuchet MS"/>
                <a:cs typeface="Trebuchet MS"/>
              </a:rPr>
              <a:t>A</a:t>
            </a:r>
            <a:r>
              <a:rPr sz="3000" b="1" spc="-10" dirty="0">
                <a:latin typeface="Trebuchet MS"/>
                <a:cs typeface="Trebuchet MS"/>
              </a:rPr>
              <a:t> </a:t>
            </a:r>
            <a:r>
              <a:rPr sz="3000" b="1" spc="-5" dirty="0">
                <a:latin typeface="Trebuchet MS"/>
                <a:cs typeface="Trebuchet MS"/>
              </a:rPr>
              <a:t>ZA </a:t>
            </a:r>
            <a:r>
              <a:rPr sz="3000" b="1" spc="-10" dirty="0">
                <a:latin typeface="Trebuchet MS"/>
                <a:cs typeface="Trebuchet MS"/>
              </a:rPr>
              <a:t>202</a:t>
            </a:r>
            <a:r>
              <a:rPr lang="hr-HR" sz="3000" b="1" spc="-10" dirty="0">
                <a:latin typeface="Trebuchet MS"/>
                <a:cs typeface="Trebuchet MS"/>
              </a:rPr>
              <a:t>5</a:t>
            </a:r>
            <a:r>
              <a:rPr sz="3000" b="1" spc="-85" dirty="0">
                <a:latin typeface="Trebuchet MS"/>
                <a:cs typeface="Trebuchet MS"/>
              </a:rPr>
              <a:t> </a:t>
            </a:r>
            <a:r>
              <a:rPr sz="3000" b="1" spc="-5" dirty="0">
                <a:latin typeface="Trebuchet MS"/>
                <a:cs typeface="Trebuchet MS"/>
              </a:rPr>
              <a:t>GODINU</a:t>
            </a:r>
            <a:endParaRPr sz="30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83746" y="116627"/>
            <a:ext cx="1858349" cy="22300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11025" y="351580"/>
            <a:ext cx="18478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rebuchet MS"/>
                <a:cs typeface="Trebuchet MS"/>
              </a:rPr>
              <a:t>Što je proračun</a:t>
            </a:r>
            <a:r>
              <a:rPr sz="1800" b="1" spc="-8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?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1025" y="905047"/>
            <a:ext cx="7680325" cy="4320478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b="1" spc="-5" dirty="0">
                <a:solidFill>
                  <a:srgbClr val="3E3E3E"/>
                </a:solidFill>
                <a:latin typeface="Trebuchet MS"/>
                <a:cs typeface="Trebuchet MS"/>
              </a:rPr>
              <a:t>Proračun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je akt kojim se procjenjuju prihodi </a:t>
            </a:r>
            <a:r>
              <a:rPr sz="1600" dirty="0">
                <a:solidFill>
                  <a:srgbClr val="3E3E3E"/>
                </a:solidFill>
                <a:latin typeface="Trebuchet MS"/>
                <a:cs typeface="Trebuchet MS"/>
              </a:rPr>
              <a:t>i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primici te utvrđuju rashodi </a:t>
            </a:r>
            <a:r>
              <a:rPr sz="1600" dirty="0">
                <a:solidFill>
                  <a:srgbClr val="3E3E3E"/>
                </a:solidFill>
                <a:latin typeface="Trebuchet MS"/>
                <a:cs typeface="Trebuchet MS"/>
              </a:rPr>
              <a:t>i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izdaci  općine Kumrovec za proračunsku godinu, </a:t>
            </a:r>
            <a:r>
              <a:rPr sz="1600" dirty="0">
                <a:solidFill>
                  <a:srgbClr val="3E3E3E"/>
                </a:solidFill>
                <a:latin typeface="Trebuchet MS"/>
                <a:cs typeface="Trebuchet MS"/>
              </a:rPr>
              <a:t>a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sadrži </a:t>
            </a:r>
            <a:r>
              <a:rPr sz="1600" dirty="0">
                <a:solidFill>
                  <a:srgbClr val="3E3E3E"/>
                </a:solidFill>
                <a:latin typeface="Trebuchet MS"/>
                <a:cs typeface="Trebuchet MS"/>
              </a:rPr>
              <a:t>i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projekciju prihoda </a:t>
            </a:r>
            <a:r>
              <a:rPr sz="1600" dirty="0">
                <a:solidFill>
                  <a:srgbClr val="3E3E3E"/>
                </a:solidFill>
                <a:latin typeface="Trebuchet MS"/>
                <a:cs typeface="Trebuchet MS"/>
              </a:rPr>
              <a:t>i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primitaka te  rashoda </a:t>
            </a:r>
            <a:r>
              <a:rPr sz="1600" dirty="0">
                <a:solidFill>
                  <a:srgbClr val="3E3E3E"/>
                </a:solidFill>
                <a:latin typeface="Trebuchet MS"/>
                <a:cs typeface="Trebuchet MS"/>
              </a:rPr>
              <a:t>i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izdataka za sljedeće dvije</a:t>
            </a:r>
            <a:r>
              <a:rPr sz="1600" spc="-20" dirty="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godine.</a:t>
            </a:r>
            <a:endParaRPr sz="16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28575" marR="682625" indent="-16510">
              <a:lnSpc>
                <a:spcPct val="101600"/>
              </a:lnSpc>
            </a:pP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Proračun se odnosi na fiskalnu godinu </a:t>
            </a:r>
            <a:r>
              <a:rPr sz="1600" dirty="0">
                <a:solidFill>
                  <a:srgbClr val="3E3E3E"/>
                </a:solidFill>
                <a:latin typeface="Trebuchet MS"/>
                <a:cs typeface="Trebuchet MS"/>
              </a:rPr>
              <a:t>i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traje od 01. siječnja do 31. prosinca.  Zakonodavni akt kojim su regulirana sva pitanja vezana uz proračun je  Zakon </a:t>
            </a:r>
            <a:r>
              <a:rPr sz="1600" dirty="0">
                <a:solidFill>
                  <a:srgbClr val="3E3E3E"/>
                </a:solidFill>
                <a:latin typeface="Trebuchet MS"/>
                <a:cs typeface="Trebuchet MS"/>
              </a:rPr>
              <a:t>o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proračunu („Narodne novine” br. </a:t>
            </a:r>
            <a:r>
              <a:rPr lang="hr-HR" sz="1600" spc="-5" dirty="0">
                <a:solidFill>
                  <a:srgbClr val="3E3E3E"/>
                </a:solidFill>
                <a:latin typeface="Trebuchet MS"/>
                <a:cs typeface="Trebuchet MS"/>
              </a:rPr>
              <a:t>144/2021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).</a:t>
            </a:r>
            <a:endParaRPr sz="16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12700" marR="314325">
              <a:lnSpc>
                <a:spcPct val="101600"/>
              </a:lnSpc>
            </a:pP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Jedini ovlašteni predlagatelj proračuna općine je općinski načelnik. Općinski  načelnik općine Kumrovec odgovoran je za zakonito planiranje </a:t>
            </a:r>
            <a:r>
              <a:rPr sz="1600" dirty="0">
                <a:solidFill>
                  <a:srgbClr val="3E3E3E"/>
                </a:solidFill>
                <a:latin typeface="Trebuchet MS"/>
                <a:cs typeface="Trebuchet MS"/>
              </a:rPr>
              <a:t>i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izvršavanje  proračuna, za svrhovito, učinkovito </a:t>
            </a:r>
            <a:r>
              <a:rPr sz="1600" dirty="0">
                <a:solidFill>
                  <a:srgbClr val="3E3E3E"/>
                </a:solidFill>
                <a:latin typeface="Trebuchet MS"/>
                <a:cs typeface="Trebuchet MS"/>
              </a:rPr>
              <a:t>i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ekonomično raspolaganje proračunskim  sredstvima. Proračun donosi (izglasava) općinsko vijeće do kraja godine za iduću  godinu.</a:t>
            </a:r>
            <a:endParaRPr sz="16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12700" marR="911860">
              <a:lnSpc>
                <a:spcPct val="101600"/>
              </a:lnSpc>
            </a:pP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Proračun nije statičan akt već se sukladno zakonu može mijenjati tijekom  proračunske godine. Ta izmjena se naziva rebalans</a:t>
            </a:r>
            <a:r>
              <a:rPr sz="1600" spc="-25" dirty="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proračuna.</a:t>
            </a:r>
            <a:endParaRPr sz="16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Procedura izmjena/rebalansa proračuna identična je proceduri njegova</a:t>
            </a:r>
            <a:r>
              <a:rPr sz="1600" spc="-60" dirty="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3E3E3E"/>
                </a:solidFill>
                <a:latin typeface="Trebuchet MS"/>
                <a:cs typeface="Trebuchet MS"/>
              </a:rPr>
              <a:t>donošenja.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0925" y="743725"/>
            <a:ext cx="23355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/>
              <a:t>PRORAČUN</a:t>
            </a:r>
            <a:r>
              <a:rPr sz="1800" spc="-80" dirty="0"/>
              <a:t> </a:t>
            </a:r>
            <a:endParaRPr sz="1800" dirty="0"/>
          </a:p>
        </p:txBody>
      </p:sp>
      <p:sp>
        <p:nvSpPr>
          <p:cNvPr id="4" name="object 4"/>
          <p:cNvSpPr txBox="1"/>
          <p:nvPr/>
        </p:nvSpPr>
        <p:spPr>
          <a:xfrm>
            <a:off x="440925" y="1067575"/>
            <a:ext cx="7767955" cy="3113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r-HR" sz="1400" spc="-5" dirty="0">
                <a:solidFill>
                  <a:srgbClr val="3E3E3E"/>
                </a:solidFill>
                <a:latin typeface="Trebuchet MS"/>
                <a:cs typeface="Trebuchet MS"/>
              </a:rPr>
              <a:t>Proračun je uravnotežen, a raspoređuje se kroz Opći dio proračuna, Posebni dio proračuna i Obrazloženje proračuna.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hr-HR" sz="1400" spc="-5" dirty="0">
              <a:solidFill>
                <a:srgbClr val="3E3E3E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3E3E3E"/>
                </a:solidFill>
                <a:latin typeface="Trebuchet MS" panose="020B0603020202020204" pitchFamily="34" charset="0"/>
                <a:cs typeface="Trebuchet MS"/>
              </a:rPr>
              <a:t>1. Opći </a:t>
            </a:r>
            <a:r>
              <a:rPr sz="1800" spc="-5" dirty="0" err="1">
                <a:solidFill>
                  <a:srgbClr val="3E3E3E"/>
                </a:solidFill>
                <a:latin typeface="Trebuchet MS" panose="020B0603020202020204" pitchFamily="34" charset="0"/>
                <a:cs typeface="Trebuchet MS"/>
              </a:rPr>
              <a:t>dio</a:t>
            </a:r>
            <a:r>
              <a:rPr sz="1800" spc="-10" dirty="0">
                <a:solidFill>
                  <a:srgbClr val="3E3E3E"/>
                </a:solidFill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5" dirty="0" err="1">
                <a:solidFill>
                  <a:srgbClr val="3E3E3E"/>
                </a:solidFill>
                <a:latin typeface="Trebuchet MS" panose="020B0603020202020204" pitchFamily="34" charset="0"/>
                <a:cs typeface="Trebuchet MS"/>
              </a:rPr>
              <a:t>Proračuna</a:t>
            </a:r>
            <a:endParaRPr sz="2600" dirty="0">
              <a:latin typeface="Trebuchet MS" panose="020B0603020202020204" pitchFamily="34" charset="0"/>
              <a:cs typeface="Times New Roman"/>
            </a:endParaRPr>
          </a:p>
          <a:p>
            <a:pPr marL="12700" marR="281940">
              <a:lnSpc>
                <a:spcPts val="1670"/>
              </a:lnSpc>
            </a:pPr>
            <a:endParaRPr lang="hr-HR" sz="1400" spc="-5" dirty="0">
              <a:solidFill>
                <a:srgbClr val="3E3E3E"/>
              </a:solidFill>
              <a:latin typeface="Trebuchet MS"/>
              <a:cs typeface="Trebuchet MS"/>
            </a:endParaRPr>
          </a:p>
          <a:p>
            <a:r>
              <a:rPr lang="hr-HR" sz="14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Opći dio proračuna prikazuje: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hr-HR" sz="14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Sažetak Računa prihoda i rashoda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hr-HR" sz="14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Sažetak računa financiranja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hr-HR" sz="14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Račun prihoda i rashoda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hr-HR" sz="14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Račun financiranja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hr-HR" sz="14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Preneseni višak ili preneseni manjak prihoda nad rashodima</a:t>
            </a:r>
          </a:p>
          <a:p>
            <a:pPr marL="12700" marR="281940">
              <a:lnSpc>
                <a:spcPts val="1670"/>
              </a:lnSpc>
            </a:pPr>
            <a:endParaRPr lang="hr-HR" sz="1400" spc="-5" dirty="0">
              <a:solidFill>
                <a:srgbClr val="3E3E3E"/>
              </a:solidFill>
              <a:latin typeface="Trebuchet MS"/>
              <a:cs typeface="Trebuchet MS"/>
            </a:endParaRPr>
          </a:p>
          <a:p>
            <a:pPr marL="12700" marR="281940">
              <a:lnSpc>
                <a:spcPts val="1670"/>
              </a:lnSpc>
            </a:pPr>
            <a:endParaRPr lang="hr-HR" sz="1400" spc="-5" dirty="0">
              <a:solidFill>
                <a:srgbClr val="3E3E3E"/>
              </a:solidFill>
              <a:latin typeface="Trebuchet MS"/>
              <a:cs typeface="Trebuchet MS"/>
            </a:endParaRPr>
          </a:p>
          <a:p>
            <a:pPr marL="12700" marR="281940">
              <a:lnSpc>
                <a:spcPts val="1670"/>
              </a:lnSpc>
            </a:pPr>
            <a:endParaRPr sz="14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9750" y="867762"/>
            <a:ext cx="6424295" cy="1249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64"/>
              </a:lnSpc>
              <a:spcBef>
                <a:spcPts val="100"/>
              </a:spcBef>
            </a:pPr>
            <a:r>
              <a:rPr lang="hr-HR" sz="1400" spc="-5" dirty="0">
                <a:latin typeface="Trebuchet MS"/>
                <a:cs typeface="Trebuchet MS"/>
              </a:rPr>
              <a:t>		</a:t>
            </a:r>
            <a:r>
              <a:rPr sz="1400" spc="-5" dirty="0">
                <a:latin typeface="Trebuchet MS"/>
                <a:cs typeface="Trebuchet MS"/>
              </a:rPr>
              <a:t>PRORAČUN OPĆINE KUMROVEC ZA 202</a:t>
            </a:r>
            <a:r>
              <a:rPr lang="hr-HR" sz="1400" spc="-5" dirty="0">
                <a:latin typeface="Trebuchet MS"/>
                <a:cs typeface="Trebuchet MS"/>
              </a:rPr>
              <a:t>5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spc="-5" dirty="0">
                <a:latin typeface="Trebuchet MS"/>
                <a:cs typeface="Trebuchet MS"/>
              </a:rPr>
              <a:t>godinu</a:t>
            </a:r>
            <a:endParaRPr sz="1400" dirty="0">
              <a:latin typeface="Trebuchet MS"/>
              <a:cs typeface="Trebuchet MS"/>
            </a:endParaRPr>
          </a:p>
          <a:p>
            <a:pPr marL="12700">
              <a:lnSpc>
                <a:spcPts val="1664"/>
              </a:lnSpc>
            </a:pPr>
            <a:r>
              <a:rPr lang="hr-HR" sz="1400" spc="-5" dirty="0">
                <a:latin typeface="Trebuchet MS"/>
                <a:cs typeface="Trebuchet MS"/>
              </a:rPr>
              <a:t>	</a:t>
            </a:r>
          </a:p>
          <a:p>
            <a:pPr marL="12700">
              <a:lnSpc>
                <a:spcPts val="1664"/>
              </a:lnSpc>
            </a:pPr>
            <a:r>
              <a:rPr sz="1400" spc="-5" dirty="0" err="1">
                <a:latin typeface="Trebuchet MS"/>
                <a:cs typeface="Trebuchet MS"/>
              </a:rPr>
              <a:t>Proračunski</a:t>
            </a:r>
            <a:r>
              <a:rPr sz="1400" spc="-5" dirty="0">
                <a:latin typeface="Trebuchet MS"/>
                <a:cs typeface="Trebuchet MS"/>
              </a:rPr>
              <a:t> prihodi </a:t>
            </a:r>
            <a:r>
              <a:rPr sz="1400" dirty="0">
                <a:latin typeface="Trebuchet MS"/>
                <a:cs typeface="Trebuchet MS"/>
              </a:rPr>
              <a:t>i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spc="-5" dirty="0">
                <a:latin typeface="Trebuchet MS"/>
                <a:cs typeface="Trebuchet MS"/>
              </a:rPr>
              <a:t>primici</a:t>
            </a:r>
            <a:endParaRPr sz="14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 dirty="0">
              <a:latin typeface="Times New Roman"/>
              <a:cs typeface="Times New Roman"/>
            </a:endParaRPr>
          </a:p>
          <a:p>
            <a:pPr marL="12700" marR="5080">
              <a:lnSpc>
                <a:spcPts val="1430"/>
              </a:lnSpc>
            </a:pPr>
            <a:r>
              <a:rPr sz="1200" spc="-5" dirty="0">
                <a:latin typeface="Trebuchet MS"/>
                <a:cs typeface="Trebuchet MS"/>
              </a:rPr>
              <a:t>Ukupno planirani </a:t>
            </a:r>
            <a:r>
              <a:rPr sz="1200" spc="-5" dirty="0" err="1">
                <a:latin typeface="Trebuchet MS"/>
                <a:cs typeface="Trebuchet MS"/>
              </a:rPr>
              <a:t>prihodi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lang="hr-HR" sz="1200" spc="-5" dirty="0">
                <a:latin typeface="Trebuchet MS"/>
                <a:cs typeface="Trebuchet MS"/>
              </a:rPr>
              <a:t>i primici </a:t>
            </a:r>
            <a:r>
              <a:rPr sz="1200" spc="-5" dirty="0">
                <a:latin typeface="Trebuchet MS"/>
                <a:cs typeface="Trebuchet MS"/>
              </a:rPr>
              <a:t>za 202</a:t>
            </a:r>
            <a:r>
              <a:rPr lang="hr-HR" sz="1200" spc="-5" dirty="0">
                <a:latin typeface="Trebuchet MS"/>
                <a:cs typeface="Trebuchet MS"/>
              </a:rPr>
              <a:t>5</a:t>
            </a:r>
            <a:r>
              <a:rPr sz="1200" spc="-5" dirty="0">
                <a:latin typeface="Trebuchet MS"/>
                <a:cs typeface="Trebuchet MS"/>
              </a:rPr>
              <a:t>. </a:t>
            </a:r>
            <a:r>
              <a:rPr sz="1200" spc="-5" dirty="0" err="1">
                <a:latin typeface="Trebuchet MS"/>
                <a:cs typeface="Trebuchet MS"/>
              </a:rPr>
              <a:t>godinu</a:t>
            </a:r>
            <a:r>
              <a:rPr lang="hr-HR" sz="1200" spc="-5" dirty="0">
                <a:latin typeface="Trebuchet MS"/>
                <a:cs typeface="Trebuchet MS"/>
              </a:rPr>
              <a:t> nakon I izmjena </a:t>
            </a:r>
            <a:r>
              <a:rPr sz="1200" spc="-5" dirty="0" err="1">
                <a:latin typeface="Trebuchet MS"/>
                <a:cs typeface="Trebuchet MS"/>
              </a:rPr>
              <a:t>iznose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lang="hr-HR" sz="1200" spc="-5" dirty="0">
                <a:latin typeface="Trebuchet MS"/>
                <a:cs typeface="Trebuchet MS"/>
              </a:rPr>
              <a:t>1.930.399,08 EUR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i </a:t>
            </a:r>
            <a:r>
              <a:rPr sz="1200" spc="-5" dirty="0">
                <a:latin typeface="Trebuchet MS"/>
                <a:cs typeface="Trebuchet MS"/>
              </a:rPr>
              <a:t>prikazani su </a:t>
            </a:r>
            <a:r>
              <a:rPr sz="1200" dirty="0">
                <a:latin typeface="Trebuchet MS"/>
                <a:cs typeface="Trebuchet MS"/>
              </a:rPr>
              <a:t>u </a:t>
            </a:r>
            <a:r>
              <a:rPr sz="1200" spc="-5" dirty="0">
                <a:latin typeface="Trebuchet MS"/>
                <a:cs typeface="Trebuchet MS"/>
              </a:rPr>
              <a:t>sljedećoj  strukturi: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Tablica 6">
            <a:extLst>
              <a:ext uri="{FF2B5EF4-FFF2-40B4-BE49-F238E27FC236}">
                <a16:creationId xmlns:a16="http://schemas.microsoft.com/office/drawing/2014/main" id="{2BE66AF1-2455-4B48-812A-4794B98E5D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7222112"/>
              </p:ext>
            </p:extLst>
          </p:nvPr>
        </p:nvGraphicFramePr>
        <p:xfrm>
          <a:off x="966408" y="2438400"/>
          <a:ext cx="6953875" cy="1849735"/>
        </p:xfrm>
        <a:graphic>
          <a:graphicData uri="http://schemas.openxmlformats.org/drawingml/2006/table">
            <a:tbl>
              <a:tblPr/>
              <a:tblGrid>
                <a:gridCol w="3649410">
                  <a:extLst>
                    <a:ext uri="{9D8B030D-6E8A-4147-A177-3AD203B41FA5}">
                      <a16:colId xmlns:a16="http://schemas.microsoft.com/office/drawing/2014/main" val="1661961045"/>
                    </a:ext>
                  </a:extLst>
                </a:gridCol>
                <a:gridCol w="890100">
                  <a:extLst>
                    <a:ext uri="{9D8B030D-6E8A-4147-A177-3AD203B41FA5}">
                      <a16:colId xmlns:a16="http://schemas.microsoft.com/office/drawing/2014/main" val="207255833"/>
                    </a:ext>
                  </a:extLst>
                </a:gridCol>
                <a:gridCol w="1157130">
                  <a:extLst>
                    <a:ext uri="{9D8B030D-6E8A-4147-A177-3AD203B41FA5}">
                      <a16:colId xmlns:a16="http://schemas.microsoft.com/office/drawing/2014/main" val="815919369"/>
                    </a:ext>
                  </a:extLst>
                </a:gridCol>
                <a:gridCol w="1257235">
                  <a:extLst>
                    <a:ext uri="{9D8B030D-6E8A-4147-A177-3AD203B41FA5}">
                      <a16:colId xmlns:a16="http://schemas.microsoft.com/office/drawing/2014/main" val="2119467728"/>
                    </a:ext>
                  </a:extLst>
                </a:gridCol>
              </a:tblGrid>
              <a:tr h="195993">
                <a:tc>
                  <a:txBody>
                    <a:bodyPr/>
                    <a:lstStyle/>
                    <a:p>
                      <a:pPr algn="l" fontAlgn="b"/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PRIHODI I PRIMICI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IZNOS U EUR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povećanje/smanjenje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NOVI PLAN EUR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7103074"/>
                  </a:ext>
                </a:extLst>
              </a:tr>
              <a:tr h="195800"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 61 Prihodi od poreza:                                              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592.188,00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201.469,08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793.657,08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3770346"/>
                  </a:ext>
                </a:extLst>
              </a:tr>
              <a:tr h="195800">
                <a:tc>
                  <a:txBody>
                    <a:bodyPr/>
                    <a:lstStyle/>
                    <a:p>
                      <a:pPr algn="l" fontAlgn="b"/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 63 Prihodi od pomoći iz inozemstva i od subjekata unutar proračuna 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925.940,00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-65.000,00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860.940,00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1697198"/>
                  </a:ext>
                </a:extLst>
              </a:tr>
              <a:tr h="174407">
                <a:tc>
                  <a:txBody>
                    <a:bodyPr/>
                    <a:lstStyle/>
                    <a:p>
                      <a:pPr algn="l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 64 Prihodi od imovine:                                                          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11.702,00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11.702,00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1322726"/>
                  </a:ext>
                </a:extLst>
              </a:tr>
              <a:tr h="195800"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 65 Prihodi od upravnih i administrativnih pristojbi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245.100,00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245.100,00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7052387"/>
                  </a:ext>
                </a:extLst>
              </a:tr>
              <a:tr h="195800"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 66 Prihodi od prodaje proizvoda, te pruženih usluga, donacija :  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14.700,00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14.700,00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1794682"/>
                  </a:ext>
                </a:extLst>
              </a:tr>
              <a:tr h="186010"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 68 Prihodi od kazni :        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7967405"/>
                  </a:ext>
                </a:extLst>
              </a:tr>
              <a:tr h="195800"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 72 Prihodi od prodaje proiz.dug.imovine                             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239399"/>
                  </a:ext>
                </a:extLst>
              </a:tr>
              <a:tr h="195800">
                <a:tc>
                  <a:txBody>
                    <a:bodyPr/>
                    <a:lstStyle/>
                    <a:p>
                      <a:pPr algn="l" fontAlgn="b"/>
                      <a:r>
                        <a:rPr lang="hr-H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UKUPNO: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1,793.930,00 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136.469,08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1.930.399,08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448982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8874" y="600350"/>
            <a:ext cx="7146925" cy="1220269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sz="1400" b="1" spc="-5" dirty="0">
                <a:solidFill>
                  <a:srgbClr val="3E3E3E"/>
                </a:solidFill>
                <a:latin typeface="Trebuchet MS"/>
                <a:cs typeface="Trebuchet MS"/>
              </a:rPr>
              <a:t>Proračunski rashodi </a:t>
            </a:r>
            <a:r>
              <a:rPr sz="1400" b="1" dirty="0">
                <a:solidFill>
                  <a:srgbClr val="3E3E3E"/>
                </a:solidFill>
                <a:latin typeface="Trebuchet MS"/>
                <a:cs typeface="Trebuchet MS"/>
              </a:rPr>
              <a:t>i</a:t>
            </a:r>
            <a:r>
              <a:rPr sz="1400" b="1" spc="-10" dirty="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sz="1400" b="1" spc="-5" dirty="0">
                <a:solidFill>
                  <a:srgbClr val="3E3E3E"/>
                </a:solidFill>
                <a:latin typeface="Trebuchet MS"/>
                <a:cs typeface="Trebuchet MS"/>
              </a:rPr>
              <a:t>izdaci</a:t>
            </a:r>
            <a:endParaRPr sz="1400" dirty="0">
              <a:latin typeface="Trebuchet MS"/>
              <a:cs typeface="Trebuchet MS"/>
            </a:endParaRPr>
          </a:p>
          <a:p>
            <a:pPr marL="12700" marR="5080">
              <a:lnSpc>
                <a:spcPts val="1800"/>
              </a:lnSpc>
              <a:spcBef>
                <a:spcPts val="115"/>
              </a:spcBef>
            </a:pPr>
            <a:endParaRPr lang="hr-HR" sz="1200" spc="-5" dirty="0">
              <a:latin typeface="Trebuchet MS"/>
              <a:cs typeface="Trebuchet MS"/>
            </a:endParaRPr>
          </a:p>
          <a:p>
            <a:pPr marL="12700" marR="5080">
              <a:lnSpc>
                <a:spcPts val="1800"/>
              </a:lnSpc>
              <a:spcBef>
                <a:spcPts val="115"/>
              </a:spcBef>
            </a:pPr>
            <a:r>
              <a:rPr sz="1200" spc="-5" dirty="0" err="1">
                <a:latin typeface="Trebuchet MS"/>
                <a:cs typeface="Trebuchet MS"/>
              </a:rPr>
              <a:t>Ukupno</a:t>
            </a:r>
            <a:r>
              <a:rPr sz="1200" spc="-5" dirty="0">
                <a:latin typeface="Trebuchet MS"/>
                <a:cs typeface="Trebuchet MS"/>
              </a:rPr>
              <a:t> planirani rashodi </a:t>
            </a:r>
            <a:r>
              <a:rPr sz="1200" dirty="0">
                <a:latin typeface="Trebuchet MS"/>
                <a:cs typeface="Trebuchet MS"/>
              </a:rPr>
              <a:t>i </a:t>
            </a:r>
            <a:r>
              <a:rPr sz="1200" spc="-5" dirty="0">
                <a:latin typeface="Trebuchet MS"/>
                <a:cs typeface="Trebuchet MS"/>
              </a:rPr>
              <a:t>izdaci Općine Kumrovec za 202</a:t>
            </a:r>
            <a:r>
              <a:rPr lang="hr-HR" sz="1200" spc="-5" dirty="0">
                <a:latin typeface="Trebuchet MS"/>
                <a:cs typeface="Trebuchet MS"/>
              </a:rPr>
              <a:t>5</a:t>
            </a:r>
            <a:r>
              <a:rPr sz="1200" spc="-5" dirty="0">
                <a:latin typeface="Trebuchet MS"/>
                <a:cs typeface="Trebuchet MS"/>
              </a:rPr>
              <a:t>. </a:t>
            </a:r>
            <a:r>
              <a:rPr sz="1200" spc="-5" dirty="0" err="1">
                <a:latin typeface="Trebuchet MS"/>
                <a:cs typeface="Trebuchet MS"/>
              </a:rPr>
              <a:t>godinu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lang="hr-HR" sz="1200" spc="-5" dirty="0">
                <a:latin typeface="Trebuchet MS"/>
                <a:cs typeface="Trebuchet MS"/>
              </a:rPr>
              <a:t>nakon I izmjena </a:t>
            </a:r>
            <a:r>
              <a:rPr sz="1200" spc="-5" dirty="0" err="1">
                <a:latin typeface="Trebuchet MS"/>
                <a:cs typeface="Trebuchet MS"/>
              </a:rPr>
              <a:t>iznose</a:t>
            </a:r>
            <a:r>
              <a:rPr sz="1200" spc="-5" dirty="0">
                <a:latin typeface="Trebuchet MS"/>
                <a:cs typeface="Trebuchet MS"/>
              </a:rPr>
              <a:t>  </a:t>
            </a:r>
            <a:r>
              <a:rPr lang="hr-HR" sz="1200" spc="-5" dirty="0">
                <a:latin typeface="Trebuchet MS"/>
                <a:cs typeface="Trebuchet MS"/>
              </a:rPr>
              <a:t>2,009.530,00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lang="hr-HR" sz="1200" spc="-5" dirty="0">
                <a:latin typeface="Trebuchet MS"/>
                <a:cs typeface="Trebuchet MS"/>
              </a:rPr>
              <a:t>EUR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i </a:t>
            </a:r>
            <a:r>
              <a:rPr sz="1200" spc="-5" dirty="0">
                <a:latin typeface="Trebuchet MS"/>
                <a:cs typeface="Trebuchet MS"/>
              </a:rPr>
              <a:t>prikazani su </a:t>
            </a:r>
            <a:r>
              <a:rPr sz="1200" dirty="0">
                <a:latin typeface="Trebuchet MS"/>
                <a:cs typeface="Trebuchet MS"/>
              </a:rPr>
              <a:t>u </a:t>
            </a:r>
            <a:r>
              <a:rPr sz="1200" spc="-5" dirty="0">
                <a:latin typeface="Trebuchet MS"/>
                <a:cs typeface="Trebuchet MS"/>
              </a:rPr>
              <a:t>sljedećoj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5" dirty="0" err="1">
                <a:latin typeface="Trebuchet MS"/>
                <a:cs typeface="Trebuchet MS"/>
              </a:rPr>
              <a:t>strukturi</a:t>
            </a:r>
            <a:r>
              <a:rPr sz="1200" spc="-5" dirty="0">
                <a:latin typeface="Trebuchet MS"/>
                <a:cs typeface="Trebuchet MS"/>
              </a:rPr>
              <a:t>:</a:t>
            </a:r>
            <a:endParaRPr lang="hr-HR" sz="1200" spc="-5" dirty="0">
              <a:latin typeface="Trebuchet MS"/>
              <a:cs typeface="Trebuchet MS"/>
            </a:endParaRPr>
          </a:p>
          <a:p>
            <a:pPr marL="12700" marR="5080">
              <a:lnSpc>
                <a:spcPts val="1800"/>
              </a:lnSpc>
              <a:spcBef>
                <a:spcPts val="115"/>
              </a:spcBef>
            </a:pPr>
            <a:endParaRPr lang="hr-HR" sz="1200" spc="-5" dirty="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Tablica 2">
            <a:extLst>
              <a:ext uri="{FF2B5EF4-FFF2-40B4-BE49-F238E27FC236}">
                <a16:creationId xmlns:a16="http://schemas.microsoft.com/office/drawing/2014/main" id="{110A5BDC-9B8B-4091-BFCE-0E00B6D89C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2555833"/>
              </p:ext>
            </p:extLst>
          </p:nvPr>
        </p:nvGraphicFramePr>
        <p:xfrm>
          <a:off x="1425575" y="1905000"/>
          <a:ext cx="6292849" cy="2524125"/>
        </p:xfrm>
        <a:graphic>
          <a:graphicData uri="http://schemas.openxmlformats.org/drawingml/2006/table">
            <a:tbl>
              <a:tblPr/>
              <a:tblGrid>
                <a:gridCol w="3298825">
                  <a:extLst>
                    <a:ext uri="{9D8B030D-6E8A-4147-A177-3AD203B41FA5}">
                      <a16:colId xmlns:a16="http://schemas.microsoft.com/office/drawing/2014/main" val="316137863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414131156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3000934915"/>
                    </a:ext>
                  </a:extLst>
                </a:gridCol>
                <a:gridCol w="936624">
                  <a:extLst>
                    <a:ext uri="{9D8B030D-6E8A-4147-A177-3AD203B41FA5}">
                      <a16:colId xmlns:a16="http://schemas.microsoft.com/office/drawing/2014/main" val="2766680882"/>
                    </a:ext>
                  </a:extLst>
                </a:gridCol>
              </a:tblGrid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RASHODI I IZDACI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IZNOS u EUR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povećanje/smanjenje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NOVI PLAN EUR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7331667"/>
                  </a:ext>
                </a:extLst>
              </a:tr>
              <a:tr h="242455">
                <a:tc>
                  <a:txBody>
                    <a:bodyPr/>
                    <a:lstStyle/>
                    <a:p>
                      <a:pPr algn="l" fontAlgn="b"/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 Rashodi za zaposlene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392.760,00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11.800,00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404.560,00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4918799"/>
                  </a:ext>
                </a:extLst>
              </a:tr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 Materijalni rashodi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660.300,00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151.800,00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812.100,00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259762"/>
                  </a:ext>
                </a:extLst>
              </a:tr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 Financijski rashodi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12.920,00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12.920,00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3751716"/>
                  </a:ext>
                </a:extLst>
              </a:tr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 Subvencije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51.700,00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51.700,00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9841137"/>
                  </a:ext>
                </a:extLst>
              </a:tr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 Pomoći dane u inozemstvo i unutar općeg proračuna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92.400,00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55.000,00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147.400,00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2855066"/>
                  </a:ext>
                </a:extLst>
              </a:tr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 Naknade građanima i kućanstvima na temelju osiguranja i druge naknade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57.750,00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61.750,00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4231047"/>
                  </a:ext>
                </a:extLst>
              </a:tr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 Ostali rashodi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94.900,00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109.900,00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0413159"/>
                  </a:ext>
                </a:extLst>
              </a:tr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 Rashodi za nabavu nefinancijske imovine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385.500,00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-22.000,00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363.500,00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2965500"/>
                  </a:ext>
                </a:extLst>
              </a:tr>
              <a:tr h="249385"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 Izdaci za otplatu glavnice primljenih kredita i zajmova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45.700,00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45.700,00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9176731"/>
                  </a:ext>
                </a:extLst>
              </a:tr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UKUPNO 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1,793.930,00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215.600,00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2.009.530,00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584406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-13316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17624" y="443881"/>
            <a:ext cx="2616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0000"/>
                </a:solidFill>
              </a:rPr>
              <a:t>2. Poseban dio</a:t>
            </a:r>
            <a:r>
              <a:rPr sz="1800" spc="-85" dirty="0">
                <a:solidFill>
                  <a:srgbClr val="000000"/>
                </a:solidFill>
              </a:rPr>
              <a:t> </a:t>
            </a:r>
            <a:r>
              <a:rPr sz="1800" spc="-5" dirty="0">
                <a:solidFill>
                  <a:srgbClr val="000000"/>
                </a:solidFill>
              </a:rPr>
              <a:t>Proračuna</a:t>
            </a:r>
            <a:endParaRPr sz="1800" dirty="0"/>
          </a:p>
        </p:txBody>
      </p:sp>
      <p:sp>
        <p:nvSpPr>
          <p:cNvPr id="4" name="object 4"/>
          <p:cNvSpPr txBox="1"/>
          <p:nvPr/>
        </p:nvSpPr>
        <p:spPr>
          <a:xfrm>
            <a:off x="817624" y="931688"/>
            <a:ext cx="7287895" cy="1753878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lang="hr-HR" sz="1400" spc="-5" dirty="0">
                <a:latin typeface="Trebuchet MS"/>
                <a:cs typeface="Trebuchet MS"/>
              </a:rPr>
              <a:t>U posebnom dijelu proračuna iskazani su rashodi/izdaci po organizacijskoj klasifikaciji, izvorima financiranja i ekonomskoj klasifikaciji na razini skupine, raspoređenih u programe koji se sastoje od aktivnosti i projekata</a:t>
            </a:r>
            <a:r>
              <a:rPr sz="1400" spc="-5" dirty="0">
                <a:latin typeface="Trebuchet MS"/>
                <a:cs typeface="Trebuchet MS"/>
              </a:rPr>
              <a:t>.</a:t>
            </a:r>
            <a:endParaRPr sz="1400" dirty="0">
              <a:latin typeface="Trebuchet MS"/>
              <a:cs typeface="Trebuchet MS"/>
            </a:endParaRPr>
          </a:p>
          <a:p>
            <a:pPr marL="12700" marR="228600" algn="just">
              <a:lnSpc>
                <a:spcPts val="1650"/>
              </a:lnSpc>
            </a:pPr>
            <a:r>
              <a:rPr sz="1400" spc="-5" dirty="0" err="1">
                <a:latin typeface="Trebuchet MS"/>
                <a:cs typeface="Trebuchet MS"/>
              </a:rPr>
              <a:t>Proračunski</a:t>
            </a:r>
            <a:r>
              <a:rPr sz="1400" spc="-5" dirty="0">
                <a:latin typeface="Trebuchet MS"/>
                <a:cs typeface="Trebuchet MS"/>
              </a:rPr>
              <a:t> korisnici: Proračunski korisnici su ustanove, tijela javne vlasti kojima je JLS  osnivač ili suosnivač. Financiranje proračunskih korisnika je većim dijelom iz proračuna  svog/svojih osnivača ili suosnivača. Proračunski korisnik Općine Kumrovec je Dječji vrtić  “</a:t>
            </a:r>
            <a:r>
              <a:rPr sz="1400" spc="-5" dirty="0" err="1">
                <a:latin typeface="Trebuchet MS"/>
                <a:cs typeface="Trebuchet MS"/>
              </a:rPr>
              <a:t>Jaglac</a:t>
            </a:r>
            <a:r>
              <a:rPr sz="1400" spc="-5" dirty="0">
                <a:latin typeface="Trebuchet MS"/>
                <a:cs typeface="Trebuchet MS"/>
              </a:rPr>
              <a:t>”.</a:t>
            </a:r>
            <a:endParaRPr lang="hr-HR" sz="1400" spc="-5" dirty="0">
              <a:latin typeface="Trebuchet MS"/>
              <a:cs typeface="Trebuchet MS"/>
            </a:endParaRPr>
          </a:p>
          <a:p>
            <a:pPr marL="12700" marR="228600" algn="just">
              <a:lnSpc>
                <a:spcPts val="1650"/>
              </a:lnSpc>
            </a:pPr>
            <a:r>
              <a:rPr lang="hr-HR" sz="1400" spc="-5" dirty="0">
                <a:latin typeface="Trebuchet MS"/>
                <a:cs typeface="Trebuchet MS"/>
              </a:rPr>
              <a:t>Rashodi i izdaci u posebnom dijelu proračuna raspoređeni su :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7624" y="2819670"/>
            <a:ext cx="72834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" dirty="0">
                <a:latin typeface="Trebuchet MS"/>
                <a:cs typeface="Trebuchet MS"/>
              </a:rPr>
              <a:t>Razdjel</a:t>
            </a:r>
            <a:r>
              <a:rPr sz="1000" b="1" spc="-70" dirty="0">
                <a:latin typeface="Trebuchet MS"/>
                <a:cs typeface="Trebuchet MS"/>
              </a:rPr>
              <a:t> </a:t>
            </a:r>
            <a:r>
              <a:rPr sz="1000" b="1" spc="-5" dirty="0">
                <a:latin typeface="Trebuchet MS"/>
                <a:cs typeface="Trebuchet MS"/>
              </a:rPr>
              <a:t>001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06624" y="2819670"/>
            <a:ext cx="6141976" cy="24750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465" marR="2023110" indent="457200">
              <a:lnSpc>
                <a:spcPct val="100000"/>
              </a:lnSpc>
              <a:spcBef>
                <a:spcPts val="100"/>
              </a:spcBef>
            </a:pPr>
            <a:r>
              <a:rPr lang="hr-HR" sz="1000" b="1" spc="-5" dirty="0">
                <a:latin typeface="Trebuchet MS"/>
                <a:cs typeface="Trebuchet MS"/>
              </a:rPr>
              <a:t>OPĆINA KUMROVEC</a:t>
            </a:r>
            <a:r>
              <a:rPr sz="1000" b="1" spc="-5" dirty="0">
                <a:latin typeface="Trebuchet MS"/>
                <a:cs typeface="Trebuchet MS"/>
              </a:rPr>
              <a:t>  </a:t>
            </a:r>
            <a:endParaRPr lang="hr-HR" sz="1000" b="1" spc="-5" dirty="0">
              <a:latin typeface="Trebuchet MS"/>
              <a:cs typeface="Trebuchet MS"/>
            </a:endParaRPr>
          </a:p>
          <a:p>
            <a:pPr marL="37465" marR="2063750" indent="457200">
              <a:lnSpc>
                <a:spcPct val="100000"/>
              </a:lnSpc>
            </a:pPr>
            <a:r>
              <a:rPr lang="hr-HR" sz="1000" b="1" spc="-5" dirty="0">
                <a:latin typeface="Trebuchet MS"/>
                <a:cs typeface="Trebuchet MS"/>
              </a:rPr>
              <a:t>GLAVA 01 Jedinstveni upravni</a:t>
            </a:r>
            <a:r>
              <a:rPr lang="hr-HR" sz="1000" b="1" spc="-70" dirty="0">
                <a:latin typeface="Trebuchet MS"/>
                <a:cs typeface="Trebuchet MS"/>
              </a:rPr>
              <a:t> </a:t>
            </a:r>
            <a:r>
              <a:rPr lang="hr-HR" sz="1000" b="1" spc="-5" dirty="0">
                <a:latin typeface="Trebuchet MS"/>
                <a:cs typeface="Trebuchet MS"/>
              </a:rPr>
              <a:t>odjel</a:t>
            </a:r>
            <a:endParaRPr lang="hr-HR" sz="10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lang="hr-HR" sz="1000" spc="-5" dirty="0">
                <a:latin typeface="Trebuchet MS"/>
                <a:cs typeface="Trebuchet MS"/>
              </a:rPr>
              <a:t>             </a:t>
            </a:r>
            <a:r>
              <a:rPr sz="1000" spc="-5" dirty="0">
                <a:latin typeface="Trebuchet MS"/>
                <a:cs typeface="Trebuchet MS"/>
              </a:rPr>
              <a:t>PROGRAM 1000 Predstavničko </a:t>
            </a:r>
            <a:r>
              <a:rPr sz="1000" dirty="0">
                <a:latin typeface="Trebuchet MS"/>
                <a:cs typeface="Trebuchet MS"/>
              </a:rPr>
              <a:t>i </a:t>
            </a:r>
            <a:r>
              <a:rPr sz="1000" spc="-5" dirty="0">
                <a:latin typeface="Trebuchet MS"/>
                <a:cs typeface="Trebuchet MS"/>
              </a:rPr>
              <a:t>izvršno</a:t>
            </a:r>
            <a:r>
              <a:rPr sz="1000" spc="-20" dirty="0">
                <a:latin typeface="Trebuchet MS"/>
                <a:cs typeface="Trebuchet MS"/>
              </a:rPr>
              <a:t> </a:t>
            </a:r>
            <a:r>
              <a:rPr sz="1000" spc="-5" dirty="0">
                <a:latin typeface="Trebuchet MS"/>
                <a:cs typeface="Trebuchet MS"/>
              </a:rPr>
              <a:t>tijela</a:t>
            </a:r>
            <a:endParaRPr sz="1000" dirty="0">
              <a:latin typeface="Trebuchet MS"/>
              <a:cs typeface="Trebuchet MS"/>
            </a:endParaRPr>
          </a:p>
          <a:p>
            <a:pPr marL="494665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1001 Javna uprava </a:t>
            </a:r>
            <a:r>
              <a:rPr sz="1000" dirty="0">
                <a:latin typeface="Trebuchet MS"/>
                <a:cs typeface="Trebuchet MS"/>
              </a:rPr>
              <a:t>i</a:t>
            </a:r>
            <a:r>
              <a:rPr sz="1000" spc="-20" dirty="0">
                <a:latin typeface="Trebuchet MS"/>
                <a:cs typeface="Trebuchet MS"/>
              </a:rPr>
              <a:t> </a:t>
            </a:r>
            <a:r>
              <a:rPr sz="1000" spc="-5" dirty="0">
                <a:latin typeface="Trebuchet MS"/>
                <a:cs typeface="Trebuchet MS"/>
              </a:rPr>
              <a:t>administracija</a:t>
            </a:r>
            <a:endParaRPr sz="1000" dirty="0">
              <a:latin typeface="Trebuchet MS"/>
              <a:cs typeface="Trebuchet MS"/>
            </a:endParaRPr>
          </a:p>
          <a:p>
            <a:pPr marL="494665" marR="508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1002  </a:t>
            </a:r>
            <a:r>
              <a:rPr lang="hr-HR" sz="1000" spc="-5" dirty="0">
                <a:latin typeface="Trebuchet MS"/>
                <a:cs typeface="Trebuchet MS"/>
              </a:rPr>
              <a:t>Sustav civilne zaštite</a:t>
            </a:r>
          </a:p>
          <a:p>
            <a:pPr marL="494665" marR="508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1003 Jačanje</a:t>
            </a:r>
            <a:r>
              <a:rPr sz="1000" spc="-15" dirty="0">
                <a:latin typeface="Trebuchet MS"/>
                <a:cs typeface="Trebuchet MS"/>
              </a:rPr>
              <a:t> </a:t>
            </a:r>
            <a:r>
              <a:rPr sz="1000" spc="-5" dirty="0">
                <a:latin typeface="Trebuchet MS"/>
                <a:cs typeface="Trebuchet MS"/>
              </a:rPr>
              <a:t>gospodarstva</a:t>
            </a:r>
            <a:endParaRPr sz="1000" dirty="0">
              <a:latin typeface="Trebuchet MS"/>
              <a:cs typeface="Trebuchet MS"/>
            </a:endParaRPr>
          </a:p>
          <a:p>
            <a:pPr marL="494665" marR="12446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1004 Održavanje komunalne </a:t>
            </a:r>
            <a:r>
              <a:rPr sz="1000" spc="-5" dirty="0" err="1">
                <a:latin typeface="Trebuchet MS"/>
                <a:cs typeface="Trebuchet MS"/>
              </a:rPr>
              <a:t>infrastrukture</a:t>
            </a:r>
            <a:r>
              <a:rPr sz="1000" spc="-5" dirty="0">
                <a:latin typeface="Trebuchet MS"/>
                <a:cs typeface="Trebuchet MS"/>
              </a:rPr>
              <a:t>  </a:t>
            </a:r>
            <a:endParaRPr lang="hr-HR" sz="1000" spc="-5" dirty="0">
              <a:latin typeface="Trebuchet MS"/>
              <a:cs typeface="Trebuchet MS"/>
            </a:endParaRPr>
          </a:p>
          <a:p>
            <a:pPr marL="494665" marR="12446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1005 Izgradnja objekata komunalne </a:t>
            </a:r>
            <a:r>
              <a:rPr sz="1000" spc="-5" dirty="0" err="1">
                <a:latin typeface="Trebuchet MS"/>
                <a:cs typeface="Trebuchet MS"/>
              </a:rPr>
              <a:t>infrastrukture</a:t>
            </a:r>
            <a:r>
              <a:rPr sz="1000" spc="-5" dirty="0">
                <a:latin typeface="Trebuchet MS"/>
                <a:cs typeface="Trebuchet MS"/>
              </a:rPr>
              <a:t>  </a:t>
            </a:r>
            <a:endParaRPr lang="hr-HR" sz="1000" spc="-5" dirty="0">
              <a:latin typeface="Trebuchet MS"/>
              <a:cs typeface="Trebuchet MS"/>
            </a:endParaRPr>
          </a:p>
          <a:p>
            <a:pPr marL="494665" marR="12446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1006 </a:t>
            </a:r>
            <a:r>
              <a:rPr lang="hr-HR" sz="1000" spc="-5" dirty="0">
                <a:latin typeface="Trebuchet MS"/>
                <a:cs typeface="Trebuchet MS"/>
              </a:rPr>
              <a:t>Upravljanje okolišnim resursima</a:t>
            </a:r>
            <a:endParaRPr sz="1000" dirty="0">
              <a:latin typeface="Trebuchet MS"/>
              <a:cs typeface="Trebuchet MS"/>
            </a:endParaRPr>
          </a:p>
          <a:p>
            <a:pPr marL="494665" marR="9779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1008 </a:t>
            </a:r>
            <a:r>
              <a:rPr lang="hr-HR" sz="1000" spc="-5" dirty="0">
                <a:latin typeface="Trebuchet MS"/>
                <a:cs typeface="Trebuchet MS"/>
              </a:rPr>
              <a:t>Unapređenje obrazovnih mogućnosti</a:t>
            </a:r>
          </a:p>
          <a:p>
            <a:pPr marL="494665" marR="9779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1009</a:t>
            </a:r>
            <a:r>
              <a:rPr lang="hr-HR" sz="1000" spc="-5" dirty="0">
                <a:latin typeface="Trebuchet MS"/>
                <a:cs typeface="Trebuchet MS"/>
              </a:rPr>
              <a:t> R</a:t>
            </a:r>
            <a:r>
              <a:rPr sz="1000" spc="-5" dirty="0" err="1">
                <a:latin typeface="Trebuchet MS"/>
                <a:cs typeface="Trebuchet MS"/>
              </a:rPr>
              <a:t>azvoj</a:t>
            </a:r>
            <a:r>
              <a:rPr sz="1000" spc="-5" dirty="0">
                <a:latin typeface="Trebuchet MS"/>
                <a:cs typeface="Trebuchet MS"/>
              </a:rPr>
              <a:t> turizma </a:t>
            </a:r>
            <a:r>
              <a:rPr sz="1000" dirty="0" err="1">
                <a:latin typeface="Trebuchet MS"/>
                <a:cs typeface="Trebuchet MS"/>
              </a:rPr>
              <a:t>i</a:t>
            </a:r>
            <a:r>
              <a:rPr sz="1000" dirty="0">
                <a:latin typeface="Trebuchet MS"/>
                <a:cs typeface="Trebuchet MS"/>
              </a:rPr>
              <a:t> </a:t>
            </a:r>
            <a:r>
              <a:rPr lang="hr-HR" sz="1000" dirty="0">
                <a:latin typeface="Trebuchet MS"/>
                <a:cs typeface="Trebuchet MS"/>
              </a:rPr>
              <a:t>valorizacija potencijala kulturne baštine </a:t>
            </a:r>
            <a:r>
              <a:rPr sz="1000" spc="-5" dirty="0">
                <a:latin typeface="Trebuchet MS"/>
                <a:cs typeface="Trebuchet MS"/>
              </a:rPr>
              <a:t>  </a:t>
            </a:r>
            <a:endParaRPr lang="hr-HR" sz="1000" spc="-5" dirty="0">
              <a:latin typeface="Trebuchet MS"/>
              <a:cs typeface="Trebuchet MS"/>
            </a:endParaRPr>
          </a:p>
          <a:p>
            <a:pPr marL="494665" marR="9779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1010 Program socijalne </a:t>
            </a:r>
            <a:r>
              <a:rPr sz="1000" spc="-5" dirty="0" err="1">
                <a:latin typeface="Trebuchet MS"/>
                <a:cs typeface="Trebuchet MS"/>
              </a:rPr>
              <a:t>skrbi</a:t>
            </a:r>
            <a:r>
              <a:rPr sz="1000" spc="-5" dirty="0">
                <a:latin typeface="Trebuchet MS"/>
                <a:cs typeface="Trebuchet MS"/>
              </a:rPr>
              <a:t>   </a:t>
            </a:r>
            <a:endParaRPr lang="hr-HR" sz="1000" spc="-5" dirty="0">
              <a:latin typeface="Trebuchet MS"/>
              <a:cs typeface="Trebuchet MS"/>
            </a:endParaRPr>
          </a:p>
          <a:p>
            <a:pPr marL="494665" marR="9779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1011 Upravljanje</a:t>
            </a:r>
            <a:r>
              <a:rPr sz="1000" spc="-15" dirty="0">
                <a:latin typeface="Trebuchet MS"/>
                <a:cs typeface="Trebuchet MS"/>
              </a:rPr>
              <a:t> </a:t>
            </a:r>
            <a:r>
              <a:rPr sz="1000" spc="-5" dirty="0">
                <a:latin typeface="Trebuchet MS"/>
                <a:cs typeface="Trebuchet MS"/>
              </a:rPr>
              <a:t>imovinom</a:t>
            </a:r>
            <a:endParaRPr sz="1000" dirty="0">
              <a:latin typeface="Trebuchet MS"/>
              <a:cs typeface="Trebuchet MS"/>
            </a:endParaRPr>
          </a:p>
          <a:p>
            <a:pPr marL="494665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1012 Razvoj sporta </a:t>
            </a:r>
            <a:r>
              <a:rPr sz="1000" dirty="0">
                <a:latin typeface="Trebuchet MS"/>
                <a:cs typeface="Trebuchet MS"/>
              </a:rPr>
              <a:t>i</a:t>
            </a:r>
            <a:r>
              <a:rPr sz="1000" spc="-20" dirty="0">
                <a:latin typeface="Trebuchet MS"/>
                <a:cs typeface="Trebuchet MS"/>
              </a:rPr>
              <a:t> </a:t>
            </a:r>
            <a:r>
              <a:rPr sz="1000" spc="-5" dirty="0">
                <a:latin typeface="Trebuchet MS"/>
                <a:cs typeface="Trebuchet MS"/>
              </a:rPr>
              <a:t>rekreacije</a:t>
            </a:r>
            <a:endParaRPr sz="1000" dirty="0">
              <a:latin typeface="Trebuchet MS"/>
              <a:cs typeface="Trebuchet MS"/>
            </a:endParaRPr>
          </a:p>
          <a:p>
            <a:pPr marL="470534">
              <a:lnSpc>
                <a:spcPct val="100000"/>
              </a:lnSpc>
            </a:pPr>
            <a:r>
              <a:rPr lang="hr-HR" sz="1000" b="1" spc="-5" dirty="0">
                <a:latin typeface="Trebuchet MS"/>
                <a:cs typeface="Trebuchet MS"/>
              </a:rPr>
              <a:t>GLAVA 02 </a:t>
            </a:r>
            <a:r>
              <a:rPr sz="1000" b="1" spc="-5" dirty="0" err="1">
                <a:latin typeface="Trebuchet MS"/>
                <a:cs typeface="Trebuchet MS"/>
              </a:rPr>
              <a:t>Predškolski</a:t>
            </a:r>
            <a:r>
              <a:rPr sz="1000" b="1" spc="-5" dirty="0">
                <a:latin typeface="Trebuchet MS"/>
                <a:cs typeface="Trebuchet MS"/>
              </a:rPr>
              <a:t> odgoj </a:t>
            </a:r>
            <a:r>
              <a:rPr sz="1000" b="1" dirty="0">
                <a:latin typeface="Trebuchet MS"/>
                <a:cs typeface="Trebuchet MS"/>
              </a:rPr>
              <a:t>i</a:t>
            </a:r>
            <a:r>
              <a:rPr sz="1000" b="1" spc="-15" dirty="0">
                <a:latin typeface="Trebuchet MS"/>
                <a:cs typeface="Trebuchet MS"/>
              </a:rPr>
              <a:t> </a:t>
            </a:r>
            <a:r>
              <a:rPr sz="1000" b="1" spc="-5" dirty="0">
                <a:latin typeface="Trebuchet MS"/>
                <a:cs typeface="Trebuchet MS"/>
              </a:rPr>
              <a:t>obrazovanje</a:t>
            </a:r>
            <a:endParaRPr sz="1000" dirty="0">
              <a:latin typeface="Trebuchet MS"/>
              <a:cs typeface="Trebuchet MS"/>
            </a:endParaRPr>
          </a:p>
          <a:p>
            <a:pPr marL="908685" marR="1017905" indent="-41402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1007 Program predškolskog odgoja  Dječji vrtić</a:t>
            </a:r>
            <a:r>
              <a:rPr sz="1000" spc="-15" dirty="0">
                <a:latin typeface="Trebuchet MS"/>
                <a:cs typeface="Trebuchet MS"/>
              </a:rPr>
              <a:t> </a:t>
            </a:r>
            <a:r>
              <a:rPr sz="1000" spc="-5" dirty="0">
                <a:latin typeface="Trebuchet MS"/>
                <a:cs typeface="Trebuchet MS"/>
              </a:rPr>
              <a:t>Jaglac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5175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5271" y="-26632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16024" y="791471"/>
            <a:ext cx="457517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hr-HR" sz="1400" i="1" spc="-5" dirty="0">
                <a:latin typeface="Arial"/>
                <a:cs typeface="Arial"/>
              </a:rPr>
              <a:t>Program 1000, Predstavničko </a:t>
            </a:r>
            <a:r>
              <a:rPr lang="hr-HR" sz="1400" i="1" dirty="0">
                <a:latin typeface="Arial"/>
                <a:cs typeface="Arial"/>
              </a:rPr>
              <a:t>i </a:t>
            </a:r>
            <a:r>
              <a:rPr lang="hr-HR" sz="1400" i="1" spc="-5" dirty="0">
                <a:latin typeface="Arial"/>
                <a:cs typeface="Arial"/>
              </a:rPr>
              <a:t>izvršno</a:t>
            </a:r>
            <a:r>
              <a:rPr lang="hr-HR" sz="1400" i="1" spc="-20" dirty="0">
                <a:latin typeface="Arial"/>
                <a:cs typeface="Arial"/>
              </a:rPr>
              <a:t> </a:t>
            </a:r>
            <a:r>
              <a:rPr lang="hr-HR" sz="1400" i="1" spc="-5" dirty="0">
                <a:latin typeface="Arial"/>
                <a:cs typeface="Arial"/>
              </a:rPr>
              <a:t>tijelo</a:t>
            </a:r>
            <a:br>
              <a:rPr lang="hr-HR" sz="1400" dirty="0">
                <a:latin typeface="Arial"/>
                <a:cs typeface="Arial"/>
              </a:rPr>
            </a:br>
            <a:endParaRPr sz="1400"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1216025" y="1283215"/>
            <a:ext cx="6556375" cy="24927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lang="hr-HR" sz="1100" dirty="0">
              <a:cs typeface="Times New Roman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Rashodi za program predstavničkog i izvršnog tijela planirani su za 2025 godinu nakon u iznosu od 99.300,00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I Izmjenama povećavaju se za 5.500,00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 sada iznose 104.800,00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se provodi kroz slijedeće aktivnosti 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Aktivnost A100001, Redovan rad izvršnog tijela planiran je u iznosu u iznosu od 94.800,00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Sastoje se od rashoda za objavu akata, službena glasila, usluge promidžbe i informiranja, naknada članovima izvršnog tijela, naknade troškova sl. puta i ostalih troškova, rashoda protokola, tuzemne članarine, reprezentacije, te provođenje lokalnih izbora 2025.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Aktivnost A100002, Potpora radu političkih stranaka planirana je u iznosu od 1.900,00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Aktivnost A100003, Redovan rad predstavničkog tijela planiran je u iznosu od 3.100,00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Aktivnost A100010, Proračunska zaliha planirana u iznosu od 4.000,00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Aktivnost A100011 Radne akcije planirane u iznosu od 1.000,00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lang="hr-HR" sz="1100" dirty="0"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6024" y="902208"/>
            <a:ext cx="6556375" cy="2984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Program 1001 </a:t>
            </a:r>
            <a:r>
              <a:rPr sz="1400" i="1" dirty="0">
                <a:latin typeface="Arial"/>
                <a:cs typeface="Arial"/>
              </a:rPr>
              <a:t>Javna </a:t>
            </a:r>
            <a:r>
              <a:rPr sz="1400" i="1" spc="-5" dirty="0">
                <a:latin typeface="Arial"/>
                <a:cs typeface="Arial"/>
              </a:rPr>
              <a:t>uprava </a:t>
            </a:r>
            <a:r>
              <a:rPr sz="1400" i="1" dirty="0" err="1">
                <a:latin typeface="Arial"/>
                <a:cs typeface="Arial"/>
              </a:rPr>
              <a:t>i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spc="-5" dirty="0" err="1">
                <a:latin typeface="Arial"/>
                <a:cs typeface="Arial"/>
              </a:rPr>
              <a:t>administracija</a:t>
            </a:r>
            <a:endParaRPr lang="hr-HR" sz="1400" i="1" spc="-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Arial"/>
              <a:cs typeface="Arial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Rashodi za program Javna uprava i administracija planirani su  za 2025 godinu u iznosu od 259.860,00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I izmjenama povećavaju se za 11.800,00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 sada iznosi 271.660,00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se provodi kroz slijedeće aktivnosti: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A100001 Redovita djelatnost Jedinstvenog upravnog odjela planirani  u iznosu od 191.620,00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Sastoji se od rashoda za plaće za zaposlene, rashoda režija (iznošenje i odvoz smeća, opskrba vodom i trošak odvodnje, telefon, plin, Internet, električna energija) zaštitna obuća i odjeća, Arhivski materijal, Usluge odvjetnika i pravnog savjetovanja Literatura, časopis, glasila, Materijal za čišćenje i održavanje, Poštarina, Javnobilježničke usluge, Usluge banaka, Usluge Fine i Porezne uprave.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A100006 Javni radovi planirani su u iznosu 12.040,00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Projekt provođenja zapošljavanja osoba iz ugroženih skupina prema uvjetima koje raspisuje Hrvatski zavod za zapošljavanje. 	</a:t>
            </a:r>
          </a:p>
          <a:p>
            <a:pPr>
              <a:lnSpc>
                <a:spcPct val="115000"/>
              </a:lnSpc>
            </a:pP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A100008 Izrada Prostornog plana Općine Kumrovec planirani su u iznosu od 68.000,00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3000" y="1066800"/>
            <a:ext cx="6110605" cy="18066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Program 1002, </a:t>
            </a:r>
            <a:r>
              <a:rPr lang="hr-HR" sz="1400" i="1" spc="-5" dirty="0">
                <a:latin typeface="Arial"/>
                <a:cs typeface="Arial"/>
              </a:rPr>
              <a:t>Sustav civilne zaštite</a:t>
            </a:r>
            <a:endParaRPr lang="hr-HR" sz="1400" i="1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hr-HR" sz="1100" i="1" dirty="0">
              <a:cs typeface="Arial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Rashodi za program Sustav civilne zaštite planirani su za 2025 godinu u iznosu od 38.000,00 </a:t>
            </a:r>
            <a:r>
              <a:rPr lang="hr-HR" sz="11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 I </a:t>
            </a:r>
            <a:r>
              <a:rPr lang="hr-HR" sz="1100" dirty="0">
                <a:ea typeface="Calibri" panose="020F0502020204030204" pitchFamily="34" charset="0"/>
                <a:cs typeface="Calibri" panose="020F0502020204030204" pitchFamily="34" charset="0"/>
              </a:rPr>
              <a:t> izmjenama povećavaju se za 15.000,00 </a:t>
            </a:r>
            <a:r>
              <a:rPr lang="hr-HR" sz="1100" dirty="0" err="1"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a typeface="Calibri" panose="020F0502020204030204" pitchFamily="34" charset="0"/>
                <a:cs typeface="Calibri" panose="020F0502020204030204" pitchFamily="34" charset="0"/>
              </a:rPr>
              <a:t> i sada iznosi 53.000,00 </a:t>
            </a:r>
            <a:r>
              <a:rPr lang="hr-HR" sz="1100" dirty="0" err="1"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endParaRPr lang="hr-H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Program se provodi kroz aktivnost:</a:t>
            </a:r>
            <a:endParaRPr lang="hr-H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	A100001 Djelatnost JVP, DVD i sustav zaštite i spašavanja planirani iznos od 53.000,00 </a:t>
            </a:r>
            <a:r>
              <a:rPr lang="hr-HR" sz="11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. Sastoji se od rashoda za Javnu vatrogasnu postrojbu, Dobrovoljno vatrogasno društvo Kumrovec, GSS KZŽ, te Civilnu zaštitu </a:t>
            </a:r>
            <a:endParaRPr lang="hr-H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6025" y="902208"/>
            <a:ext cx="6075680" cy="2332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Program 1003, </a:t>
            </a:r>
            <a:r>
              <a:rPr sz="1400" i="1" dirty="0" err="1">
                <a:latin typeface="Arial"/>
                <a:cs typeface="Arial"/>
              </a:rPr>
              <a:t>Jačanje</a:t>
            </a:r>
            <a:r>
              <a:rPr sz="1400" i="1" spc="-10" dirty="0">
                <a:latin typeface="Arial"/>
                <a:cs typeface="Arial"/>
              </a:rPr>
              <a:t> </a:t>
            </a:r>
            <a:r>
              <a:rPr sz="1400" i="1" spc="-5" dirty="0" err="1">
                <a:latin typeface="Arial"/>
                <a:cs typeface="Arial"/>
              </a:rPr>
              <a:t>gospodarstva</a:t>
            </a:r>
            <a:endParaRPr lang="hr-HR" sz="1400" i="1" spc="-5" dirty="0">
              <a:latin typeface="Arial"/>
              <a:cs typeface="Arial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Rashodi za program Jačanje gospodarstva planirani su za 2025 godinu u iznosu od 46.700,00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se provodi kroz aktivnosti 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A100001 Poticanje malog poduzetništva planirano je u iznosu od 43.400,00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 Sastoji se od  subvencioniranje javnog prijevoza izvršitelju prijevoza Meštrović d.o.o. i subvencioniranje kamate na poduzetničke kredite.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A100002 Poticanje poljoprivredne djelatnosti planirano u iznosu od 3.300,00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Sastoji se od sufinanciranja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osemenjivanja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krava i junica na području Općine.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6025" y="902208"/>
            <a:ext cx="6139815" cy="47532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Program 1004, Održavanje </a:t>
            </a:r>
            <a:r>
              <a:rPr sz="1400" i="1" dirty="0">
                <a:latin typeface="Arial"/>
                <a:cs typeface="Arial"/>
              </a:rPr>
              <a:t>komunalne</a:t>
            </a:r>
            <a:r>
              <a:rPr sz="1400" i="1" spc="-1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infrastrukture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15000"/>
              </a:lnSpc>
            </a:pP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Rashodi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za program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Održavanje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komunalne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infrastrukture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planirani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za 202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godinu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iznosu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od 32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00,00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eur.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izmjenama povećavaju se za 51.000,00 </a:t>
            </a:r>
            <a:r>
              <a:rPr lang="hr-HR" sz="1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 sada iznosi  376.200,00 </a:t>
            </a:r>
            <a:r>
              <a:rPr lang="hr-HR" sz="1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 se provodi kroz aktivnosti i tekuće projekte: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A100001 Održavanje i uređivanje javnih površina planirano u iznosu od 14.100,00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A100002 Održavanje i potrošnja javne rasvjete planirano u iznosu od 28.000,00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A100003 Redovno održavanje cesta planirano je u iznosu od 77.500,00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A100004 Internet pokrivenost WIFI4EU planirana je u iznosu od 1.600,00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A100006 Izrada projekata za dodatna ulaganja planirana je u iznosu od 5.000,00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A100007 Održavanje i uređivanje groblja planirano je u iznosu od 29.400,00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Aktivnost se provodi kroz održavanje i uređenje Mjesnog groblja u Kumrovcu, te se evidentiraju rashodi za iznošenje i odvoz smeća, opskrba vodom i električnom energijom, motorni benzin, materijal i sredstva za čišćenje i održavanje.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A100008 Uređenje dječjeg igrališta- Kumrovec planiran iznos od 25.000,00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Aktivnost se provodi kroz uređenje dječjeg igrališta Kumrovec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A100009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Sufinanciranje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izgradnje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vodovodne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mreže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planiran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iznos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od 5.000,00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eur.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Aktivnost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provodi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kroz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sufinanciranje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novog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dijela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vodovodne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mreže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naselju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Risvica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A100012 Sanacija klizišta planiran iznos 180.000,00 </a:t>
            </a:r>
            <a:r>
              <a:rPr lang="hr-HR" sz="1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Kroz aktivnost provoditi će se sanacija klizišta u naselju </a:t>
            </a:r>
            <a:r>
              <a:rPr lang="hr-HR" sz="1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Velinci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T100003 Vlastiti pogon planiran u iznosu od 10.600,00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Odnosi se na rashode održavanja traktora, strojeva, te druge opreme za održavanje javnih općinskih površina, a sastoji se od rashoda usluga tekućeg i investicijskog održavanja prijevoznih sredstava, postrojenja i opreme, usluge pri registraciji prijevoznih sredstava, premije osiguranja , te motorni benzin i dizel gorivo.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 marR="5080">
              <a:lnSpc>
                <a:spcPct val="113599"/>
              </a:lnSpc>
              <a:spcBef>
                <a:spcPts val="1300"/>
              </a:spcBef>
            </a:pPr>
            <a:endParaRPr sz="11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6025" y="902208"/>
            <a:ext cx="5987415" cy="17051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Program 1005 Izgradnja objekata </a:t>
            </a:r>
            <a:r>
              <a:rPr sz="1400" i="1" dirty="0" err="1">
                <a:latin typeface="Arial"/>
                <a:cs typeface="Arial"/>
              </a:rPr>
              <a:t>komunalne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spc="-5" dirty="0" err="1">
                <a:latin typeface="Arial"/>
                <a:cs typeface="Arial"/>
              </a:rPr>
              <a:t>infrastrukture</a:t>
            </a:r>
            <a:endParaRPr lang="hr-HR" sz="1400" i="1" spc="-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hr-HR" sz="1400" i="1" spc="-5" dirty="0">
              <a:latin typeface="Arial"/>
              <a:cs typeface="Arial"/>
            </a:endParaRPr>
          </a:p>
          <a:p>
            <a:pPr indent="449580"/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Ovim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Programom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određuje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građenje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komunalne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infrastrukture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području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Općine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Kumrovec za 202</a:t>
            </a:r>
            <a:r>
              <a:rPr lang="hr-HR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godinu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hr-HR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Rashodi i izdaci za program Izgradnje objekata komunalne infrastrukture planirani su za 2025 godinu u iznosu od 99.500,00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hr-HR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izmjenama povećavaju se za 15.000,00 </a:t>
            </a:r>
            <a:r>
              <a:rPr lang="hr-HR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 sada iznosi 114.500,00 </a:t>
            </a:r>
            <a:r>
              <a:rPr lang="hr-HR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</a:t>
            </a:r>
            <a:r>
              <a:rPr lang="hr-HR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provodi se kroz aktivnosti:</a:t>
            </a:r>
          </a:p>
          <a:p>
            <a:pPr indent="449580">
              <a:lnSpc>
                <a:spcPct val="115000"/>
              </a:lnSpc>
            </a:pP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A100001 Otplata kredita za cestovnu infrastrukturu planirano u iznosu od 49.500,00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K10004 Javna rasvjeta planirano u iznosu od 65.000,00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6025" y="902208"/>
            <a:ext cx="5786755" cy="1955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Program 1006, </a:t>
            </a:r>
            <a:r>
              <a:rPr lang="hr-HR" sz="1400" i="1" spc="-5" dirty="0">
                <a:latin typeface="Arial"/>
                <a:cs typeface="Arial"/>
              </a:rPr>
              <a:t>Upravljanje okolišnim resursima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hr-HR" sz="1100" i="1" spc="-5" dirty="0">
              <a:latin typeface="Arial"/>
              <a:cs typeface="Arial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Rashodi za program Upravljanje okolišnim resursima planirani su za 2025 godinu u iznosu od 14.900,00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se provodi kroz aktivnosti 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A100001 Ekološka renta, deratizacija planirana je  u iznosu od 8.000,00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A100002 Higijeničarska služba planirana je u iznosu od 5.500,00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 a sastoji se od veterinarsko-higijeničarskih troškova, te rashoda azila za životinje.</a:t>
            </a:r>
          </a:p>
          <a:p>
            <a:pPr indent="449580">
              <a:lnSpc>
                <a:spcPct val="115000"/>
              </a:lnSpc>
            </a:pP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A10004 Sufinanciranje sterilizacije pasa i mačaka planirano je u iznosu od 1.400,00 </a:t>
            </a:r>
            <a:r>
              <a:rPr lang="hr-HR" sz="1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6800" y="902208"/>
            <a:ext cx="6934199" cy="31988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hr-H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1008 Unapređenje obrazovnih mogućnosti</a:t>
            </a:r>
          </a:p>
          <a:p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/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Rashodi za program Unapređenje obrazovnih mogućnosti planirani su za 2025 godinu u iznosu  52.500,00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I izmjenama povećavaju se za 45.000,00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 sada iznosi 97.200,00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/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 se provodi  kroz aktivnosti: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A100001 Sufinanciranje dodatnih programa osnovnog obrazovanja  planirano u iznosu od 23.000,00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 Sastoji se od financiranja knjiga i/ili radnih materijala u osnovnoj školi, financiranje jednog pomoćnika u nastavi , te sufinanciranje dodatnih programa ( prijevoz djece u školu plivanja, sufinanciranje projekta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Jumicar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edukacija sigurnost u prometu, sufinanciranje projekta „Škola u prirodi“).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A100002 Sufinanciranje boravka djece u drugim vrtićima planirano u iznosu od 4.000,00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A100004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Stipendije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učenicima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studentima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planirane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iznosu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od 1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00,00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A100005 Sufinanciranje prijevoza učenika srednjih škola planirano je u iznosu od 8.000,00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A100007 Sufinanciranje programa djece s poteškoćama u razvoju i darovite djece planirano je u iznosu od 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1.2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>
              <a:lnSpc>
                <a:spcPct val="115000"/>
              </a:lnSpc>
            </a:pP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A100008 Poboljšanje materijalnih uvjeta u Dječjem vrtiću Jaglac planirano je u iznosu od 45.000,00 </a:t>
            </a:r>
            <a:r>
              <a:rPr lang="hr-HR" sz="1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6024" y="902208"/>
            <a:ext cx="6784975" cy="44530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15000"/>
              </a:lnSpc>
            </a:pPr>
            <a:r>
              <a:rPr lang="hr-H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1009 Razvoj turizma i valorizacija potencijala kulturne baštine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Rashodi za program Razvoj turizma i valorizacija potencijala kulturne baštine planirani su za 2025 godinu u iznosu od 132.100,00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 I Izmjenama povećavaju se za 45.300,00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 sada iznosi 177.400,00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se provodi kroz aktivnosti: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A100001 Djelatnost Turističke zajednice planirana aktivnost je u iznosu od 60.000,00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Odnosi se na redovitu djelatnost Turističke zajednice područja Kumrovec,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Desinić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Zagorska Sela, te provođenje programskih aktivnosti tijekom 2025 godine kroz :  “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Rally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Kumrovec 2025.”, “Dan mladosti radosti Kumrovec – 2025, Pjesnička večer “Pjesmom ti želim reći”, Manifestacija “Eko etno fletno i bučnica fest”, “Advent u Kumrovcu”, Manifestacija „Zagorska svadba“, turnir “Boris Mutić“ </a:t>
            </a: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A100002 Djelatnost kulturno-umjetničkih društava aktivnost je planirana u iznosu od 10.000,00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A100003 Djelatnost Gradske knjižnice Klanjec – aktivnost je u 2025 godini planirana u iznosu od 800,00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A100005 Promicanje Kumrovca – aktivnost je u 2025 godini planirana u iznosu 5.000,00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A100006 Potpore manifestacijama – aktivnost je u 2025 godini planirana u iznosu od 13.000,00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 provodi se kroz ERC Croatia 2025,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Rally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Kumrovec 2025, Zagorska svadba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A100007, Eko, etno, fletno i Bučnica fest planirana u iznosu od 3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A100009, Susret na mostu u iznosu od 3.000,00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A100010 Dan mladosti u iznosu od 20.000,00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A100011, Advent u Kumrovcu planiran u iznosu od 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15000"/>
              </a:lnSpc>
            </a:pP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A100012 Spomenik hrvatskim braniteljima Domovinskog rata planiran u iznosu od 15.000,00 </a:t>
            </a:r>
            <a:r>
              <a:rPr lang="hr-HR" sz="1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T100001 Tekuća donacija vjerskim zajednicama – aktivnost je planirana u 2024 godini u iznosu od 20.000,00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6025" y="902208"/>
            <a:ext cx="5805805" cy="27681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15000"/>
              </a:lnSpc>
            </a:pPr>
            <a:r>
              <a:rPr lang="hr-H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1010, Program socijalne skrbi 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Rashodi za Program socijalne skrbi planirani su za 2025 godinu u iznosu od 23.350,00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I Izmjenama povećavaju se za 4.000,00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 sada iznose 27.350,00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se provodi kroz aktivnosti 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A100001 Pomoći obiteljima i pojedincima planirano u iznosu od 3.500,00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A100002 Pomoć u troškovima stanovanja planirano u iznosu od 650,00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A100003 Rad Crvenog križa i Doma za žrtve nasilja u obitelji planirano u iznosu od 4.200,00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A100004 Mjera za mlade obitelji planirano u iznosu od 12.000,00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A100005 Potpore za novorođenu djecu planirano u iznosu od 7.000,00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hr-HR" sz="1400" i="1" spc="-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hr-HR" sz="1400" i="1" spc="-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0600" y="902208"/>
            <a:ext cx="6857999" cy="3841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Program </a:t>
            </a:r>
            <a:r>
              <a:rPr sz="1400" i="1" spc="-25" dirty="0">
                <a:latin typeface="Arial"/>
                <a:cs typeface="Arial"/>
              </a:rPr>
              <a:t>1011, </a:t>
            </a:r>
            <a:r>
              <a:rPr sz="1400" i="1" spc="-5" dirty="0" err="1">
                <a:latin typeface="Arial"/>
                <a:cs typeface="Arial"/>
              </a:rPr>
              <a:t>Upravljanje</a:t>
            </a:r>
            <a:r>
              <a:rPr sz="1400" i="1" spc="10" dirty="0">
                <a:latin typeface="Arial"/>
                <a:cs typeface="Arial"/>
              </a:rPr>
              <a:t> </a:t>
            </a:r>
            <a:r>
              <a:rPr sz="1400" i="1" spc="-5" dirty="0" err="1">
                <a:latin typeface="Arial"/>
                <a:cs typeface="Arial"/>
              </a:rPr>
              <a:t>imovinom</a:t>
            </a:r>
            <a:endParaRPr lang="hr-HR" sz="1400" i="1" spc="-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hr-HR" sz="1400" i="1" spc="-5" dirty="0">
              <a:latin typeface="Arial"/>
              <a:cs typeface="Arial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Rashodi za Program  Upravljanja imovinom planirani su za 2025 godinu u iznosu od 260.600,00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I izmjenam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povećavaju se za 25.000,00 </a:t>
            </a:r>
            <a:r>
              <a:rPr lang="hr-HR" sz="1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 sada iznose 285.600,00 </a:t>
            </a:r>
            <a:r>
              <a:rPr lang="hr-HR" sz="1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provodi kroz aktivnosti i tekuće projekte: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A100001 Održavanje zgrada, opreme i vozila. Aktivnost je planirana  u iznosu od 19.700,00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hr-HR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Kroz aktivnost se provodi održavanje objekata u vlasništvu Općine, režijski troškovi (električna energija, plin, opskrba vodom,) premije osiguranja imovine, održavanja teretnog vozila.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/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A100002 Nabava dugotrajne imovine planirana u iznosu od 50.000,00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Kroz aktivnost će se provoditi nabava i </a:t>
            </a:r>
            <a:r>
              <a:rPr lang="hr-HR" sz="1100" dirty="0">
                <a:solidFill>
                  <a:srgbClr val="2A2D3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ugradnje parkirnih aparata, 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kupovina računala, ulaganja u računalne programe  i ostale komunikacijske opreme.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A100003 Izrada projekata za dodatna ulaganja na općinskim zgradama u iznosu od 15.000,00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A100004 Vatrodojava Dječji vrtić Jaglac planiran u iznosu od 900,00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A100005 POS stanovi planirani u iznosu od 80.000,00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Kroz aktivnost se provodi za potrebe POS stanova 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uređenja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građevinskog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zemljišta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  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izrade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projektne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dokumentacije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komunalne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infrastrukture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 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priključaka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komunalnu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infrastrukturu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komunalnog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doprinosa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 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uređenja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pristupnih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cesta,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javnih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površina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javne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rasvjete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potrebne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za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korištenje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građevine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T100001 Dodatna ulaganja na općinskim zgradama planirana u iznosu od 80.000,00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 odnose se na dodatna ulaganja, odnosno  dodatna ulaganja na zgradi Centar za posjetitelje faza 3 .</a:t>
            </a:r>
          </a:p>
          <a:p>
            <a:pPr indent="449580">
              <a:lnSpc>
                <a:spcPct val="115000"/>
              </a:lnSpc>
            </a:pP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T100002 Vila Kumrovec u iznosu od 40.000,00 </a:t>
            </a:r>
            <a:r>
              <a:rPr lang="hr-HR" sz="1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3000" y="914400"/>
            <a:ext cx="6234430" cy="22325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15000"/>
              </a:lnSpc>
            </a:pPr>
            <a:r>
              <a:rPr lang="hr-H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1012, Razvoj sporta i rekreacije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Rashodi za program Razvoj sporta i rekreacije planirani su za 2025 godinu u iznosu od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135.900,00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I Izmjenama umanjuje se za 2.000,00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 sada iznosi 133.900,00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Projekt se provodi se kroz aktivnost 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A10001 Održavanje stadiona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Razvor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 Aktivnost je planirana u iznosu od 1.900,00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15000"/>
              </a:lnSpc>
            </a:pP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K10001, Rekonstrukcija Sportskog centra </a:t>
            </a:r>
            <a:r>
              <a:rPr lang="hr-HR" sz="1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Razvor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planirana je u iznosu od 132.000,00 </a:t>
            </a:r>
            <a:r>
              <a:rPr lang="hr-HR" sz="1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 marR="5080">
              <a:lnSpc>
                <a:spcPct val="113599"/>
              </a:lnSpc>
              <a:spcBef>
                <a:spcPts val="1300"/>
              </a:spcBef>
            </a:pPr>
            <a:endParaRPr sz="11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6025" y="902208"/>
            <a:ext cx="6190615" cy="33350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Program 1007 Program predškolskog</a:t>
            </a:r>
            <a:r>
              <a:rPr sz="1400" i="1" spc="-1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odgoja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50" dirty="0">
              <a:latin typeface="Times New Roman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hr-HR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PRORAČUNSKI KORISNIK : DJEČJI VRTIĆ JAGLAC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 ukupne rashode Plana Proračuna općine Kumrovec uvršteni su i rashodi Dječjeg vrtića Jaglac kao  proračunskog korisnika.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/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Unu</a:t>
            </a:r>
            <a:r>
              <a:rPr lang="en-US" sz="11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US" sz="1100" spc="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US" sz="1100" spc="-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mske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djel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tnos</a:t>
            </a:r>
            <a:r>
              <a:rPr lang="en-US" sz="1100" spc="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provode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sli</a:t>
            </a:r>
            <a:r>
              <a:rPr lang="en-US" sz="1100" spc="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eć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1100" spc="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kt</a:t>
            </a:r>
            <a:r>
              <a:rPr lang="en-US" sz="1100" spc="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vnosti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projekti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A100001: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Redovan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rad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vrtića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A100002: mala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škola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A100003 :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nabavka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opreme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A100001 Redovan rad vrtića planirano u iznosu od 302.720,00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 sastoji se od rashoda za plaće za zaposlene, režijske troškove, te materijalne troškove za tekuće funkcioniranje Dječjeg vrtića Jaglac.   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Planiranje rashoda po izvoru financiranja: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A100002 Mala škola planirana  u iznosu od 1.600,00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A100003 Nabava opreme planiran iznos  je 2.000,00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Kontaktirajte</a:t>
            </a:r>
            <a:r>
              <a:rPr spc="-85" dirty="0"/>
              <a:t> </a:t>
            </a:r>
            <a:r>
              <a:rPr spc="-5" dirty="0"/>
              <a:t>nas: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6025" y="1132713"/>
            <a:ext cx="3596640" cy="156845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</a:rPr>
              <a:t>OPĆINA</a:t>
            </a:r>
            <a:r>
              <a:rPr sz="1400" spc="-10" dirty="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</a:rPr>
              <a:t>KUMROVEC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</a:rPr>
              <a:t>Ul.J.Broza</a:t>
            </a:r>
            <a:r>
              <a:rPr sz="1400" spc="-10" dirty="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</a:rPr>
              <a:t>12</a:t>
            </a:r>
            <a:endParaRPr sz="1400">
              <a:latin typeface="Trebuchet MS"/>
              <a:cs typeface="Trebuchet MS"/>
            </a:endParaRPr>
          </a:p>
          <a:p>
            <a:pPr marL="12700" marR="2240915">
              <a:lnSpc>
                <a:spcPct val="120500"/>
              </a:lnSpc>
            </a:pP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</a:rPr>
              <a:t>49295 Kumrovec  tel:</a:t>
            </a:r>
            <a:r>
              <a:rPr sz="1400" spc="-90" dirty="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</a:rPr>
              <a:t>049/553-728</a:t>
            </a:r>
            <a:endParaRPr sz="1400">
              <a:latin typeface="Trebuchet MS"/>
              <a:cs typeface="Trebuchet MS"/>
            </a:endParaRPr>
          </a:p>
          <a:p>
            <a:pPr marL="12700" marR="5080">
              <a:lnSpc>
                <a:spcPct val="120500"/>
              </a:lnSpc>
            </a:pP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</a:rPr>
              <a:t>e-mail:</a:t>
            </a:r>
            <a:r>
              <a:rPr sz="1400" spc="-5" dirty="0">
                <a:solidFill>
                  <a:srgbClr val="55C7AA"/>
                </a:solidFill>
                <a:latin typeface="Trebuchet MS"/>
                <a:cs typeface="Trebuchet MS"/>
              </a:rPr>
              <a:t> </a:t>
            </a:r>
            <a:r>
              <a:rPr sz="1400" u="heavy" spc="-5" dirty="0">
                <a:solidFill>
                  <a:srgbClr val="55C7AA"/>
                </a:solidFill>
                <a:uFill>
                  <a:solidFill>
                    <a:srgbClr val="55C7AA"/>
                  </a:solidFill>
                </a:uFill>
                <a:latin typeface="Trebuchet MS"/>
                <a:cs typeface="Trebuchet MS"/>
                <a:hlinkClick r:id="rId3"/>
              </a:rPr>
              <a:t>racunovodstvo.kumrovec@gmail.com </a:t>
            </a: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</a:rPr>
              <a:t> e-mail načelnika </a:t>
            </a:r>
            <a:r>
              <a:rPr sz="1400" dirty="0">
                <a:solidFill>
                  <a:srgbClr val="3E3E3E"/>
                </a:solidFill>
                <a:latin typeface="Trebuchet MS"/>
                <a:cs typeface="Trebuchet MS"/>
              </a:rPr>
              <a:t>:</a:t>
            </a:r>
            <a:r>
              <a:rPr sz="1400" spc="-40" dirty="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  <a:hlinkClick r:id="rId4"/>
              </a:rPr>
              <a:t>nacelnik@kumrovec.hr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814</TotalTime>
  <Words>2697</Words>
  <Application>Microsoft Office PowerPoint</Application>
  <PresentationFormat>Prikaz na zaslonu (4:3)</PresentationFormat>
  <Paragraphs>260</Paragraphs>
  <Slides>20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20</vt:i4>
      </vt:variant>
    </vt:vector>
  </HeadingPairs>
  <TitlesOfParts>
    <vt:vector size="25" baseType="lpstr">
      <vt:lpstr>Arial</vt:lpstr>
      <vt:lpstr>Calibri</vt:lpstr>
      <vt:lpstr>Times New Roman</vt:lpstr>
      <vt:lpstr>Trebuchet MS</vt:lpstr>
      <vt:lpstr>Office Theme</vt:lpstr>
      <vt:lpstr>OPĆINA KUMROVEC</vt:lpstr>
      <vt:lpstr>Što je proračun ?</vt:lpstr>
      <vt:lpstr>PRORAČUN </vt:lpstr>
      <vt:lpstr>PowerPoint prezentacija</vt:lpstr>
      <vt:lpstr>PowerPoint prezentacija</vt:lpstr>
      <vt:lpstr>2. Poseban dio Proračuna</vt:lpstr>
      <vt:lpstr>Program 1000, Predstavničko i izvršno tijelo 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Kontaktirajte nas: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OPĆINA KUMROVEC</dc:title>
  <dc:creator>Kumrovec</dc:creator>
  <cp:lastModifiedBy>Kumrovec Opcina</cp:lastModifiedBy>
  <cp:revision>16</cp:revision>
  <dcterms:created xsi:type="dcterms:W3CDTF">2020-12-16T11:58:45Z</dcterms:created>
  <dcterms:modified xsi:type="dcterms:W3CDTF">2025-03-17T13:05:45Z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