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77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9144000" cy="6858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6025" y="791464"/>
            <a:ext cx="229298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6025" y="1283215"/>
            <a:ext cx="6711950" cy="3452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acunovodstvo.kumrovec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nacelnik@kumrovec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7223" y="2853794"/>
            <a:ext cx="54724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OPĆINA</a:t>
            </a:r>
            <a:r>
              <a:rPr sz="4800" b="1" spc="-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KUMROVEC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7004" y="3596363"/>
            <a:ext cx="562419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rebuchet MS"/>
                <a:cs typeface="Trebuchet MS"/>
              </a:rPr>
              <a:t>VODIČ ZA</a:t>
            </a:r>
            <a:r>
              <a:rPr sz="3000" b="1" spc="-2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GRAĐANE</a:t>
            </a:r>
            <a:endParaRPr sz="30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3000" b="1" spc="-5" dirty="0">
                <a:latin typeface="Trebuchet MS"/>
                <a:cs typeface="Trebuchet MS"/>
              </a:rPr>
              <a:t>UZ </a:t>
            </a:r>
            <a:r>
              <a:rPr lang="hr-HR" sz="3000" b="1" spc="-5" dirty="0">
                <a:latin typeface="Trebuchet MS"/>
                <a:cs typeface="Trebuchet MS"/>
              </a:rPr>
              <a:t>II IZMJENE </a:t>
            </a:r>
            <a:r>
              <a:rPr sz="3000" b="1" spc="-10" dirty="0">
                <a:latin typeface="Trebuchet MS"/>
                <a:cs typeface="Trebuchet MS"/>
              </a:rPr>
              <a:t>PRORAČUN</a:t>
            </a:r>
            <a:r>
              <a:rPr lang="hr-HR" sz="3000" b="1" spc="-10" dirty="0">
                <a:latin typeface="Trebuchet MS"/>
                <a:cs typeface="Trebuchet MS"/>
              </a:rPr>
              <a:t>A</a:t>
            </a:r>
            <a:r>
              <a:rPr sz="3000" b="1" spc="-10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ZA </a:t>
            </a:r>
            <a:r>
              <a:rPr sz="3000" b="1" spc="-10" dirty="0">
                <a:latin typeface="Trebuchet MS"/>
                <a:cs typeface="Trebuchet MS"/>
              </a:rPr>
              <a:t>202</a:t>
            </a:r>
            <a:r>
              <a:rPr lang="hr-HR" sz="3000" b="1" spc="-10" dirty="0">
                <a:latin typeface="Trebuchet MS"/>
                <a:cs typeface="Trebuchet MS"/>
              </a:rPr>
              <a:t>4</a:t>
            </a:r>
            <a:r>
              <a:rPr sz="3000" b="1" spc="-8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GODINU</a:t>
            </a:r>
            <a:endParaRPr sz="30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3746" y="116627"/>
            <a:ext cx="1858349" cy="22300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1025" y="351580"/>
            <a:ext cx="1847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Što je proračun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?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1025" y="905047"/>
            <a:ext cx="7680325" cy="432047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3E3E3E"/>
                </a:solidFill>
                <a:latin typeface="Trebuchet MS"/>
                <a:cs typeface="Trebuchet MS"/>
              </a:rPr>
              <a:t>Proračun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je akt kojim se procjenjuju prihodi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primici te utvrđuju rashodi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izdaci  općine Kumrovec za proračunsku godinu,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a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sadrži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projekciju prihoda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primitaka te  rashoda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izdataka za sljedeće dvije</a:t>
            </a:r>
            <a:r>
              <a:rPr sz="1600" spc="-2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godine.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28575" marR="682625" indent="-16510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se odnosi na fiskalnu godinu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traje od 01. siječnja do 31. prosinca.  Zakonodavni akt kojim su regulirana sva pitanja vezana uz proračun je  Zakon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o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proračunu („Narodne novine” br. </a:t>
            </a:r>
            <a:r>
              <a:rPr lang="hr-HR" sz="1600" spc="-5" dirty="0">
                <a:solidFill>
                  <a:srgbClr val="3E3E3E"/>
                </a:solidFill>
                <a:latin typeface="Trebuchet MS"/>
                <a:cs typeface="Trebuchet MS"/>
              </a:rPr>
              <a:t>144/2021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).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314325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Jedini ovlašteni predlagatelj proračuna općine je općinski načelnik. Općinski  načelnik općine Kumrovec odgovoran je za zakonito planiranje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izvršavanje  proračuna, za svrhovito, učinkovito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ekonomično raspolaganje proračunskim  sredstvima. Proračun donosi (izglasava) općinsko vijeće do kraja godine za iduću  godinu.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911860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nije statičan akt već se sukladno zakonu može mijenjati tijekom  proračunske godine. Ta izmjena se naziva rebalans</a:t>
            </a:r>
            <a:r>
              <a:rPr sz="1600" spc="-25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proračuna.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Procedura izmjena/rebalansa proračuna identična je proceduri njegova</a:t>
            </a:r>
            <a:r>
              <a:rPr sz="1600" spc="-6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donošenja.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925" y="743725"/>
            <a:ext cx="2335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PRORAČUN</a:t>
            </a:r>
            <a:r>
              <a:rPr sz="1800" spc="-80" dirty="0"/>
              <a:t> 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440925" y="1067575"/>
            <a:ext cx="7767955" cy="311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4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je uravnotežen, a raspoređuje se kroz Opći dio proračuna, Posebni dio proračuna i Obrazloženje proračuna.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1. Opći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dio</a:t>
            </a:r>
            <a:r>
              <a:rPr sz="1800" spc="-10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Proračuna</a:t>
            </a:r>
            <a:endParaRPr sz="2600" dirty="0">
              <a:latin typeface="Trebuchet MS" panose="020B0603020202020204" pitchFamily="34" charset="0"/>
              <a:cs typeface="Times New Roman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Opći dio proračuna prikazuje: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Preneseni višak ili preneseni manjak prihoda nad rashodima</a:t>
            </a: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750" y="867762"/>
            <a:ext cx="6424295" cy="124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lang="hr-HR" sz="1400" spc="-5" dirty="0">
                <a:latin typeface="Trebuchet MS"/>
                <a:cs typeface="Trebuchet MS"/>
              </a:rPr>
              <a:t>		</a:t>
            </a:r>
            <a:r>
              <a:rPr sz="1400" spc="-5" dirty="0">
                <a:latin typeface="Trebuchet MS"/>
                <a:cs typeface="Trebuchet MS"/>
              </a:rPr>
              <a:t>PRORAČUN OPĆINE KUMROVEC ZA 202</a:t>
            </a:r>
            <a:r>
              <a:rPr lang="hr-HR" sz="1400" spc="-5" dirty="0">
                <a:latin typeface="Trebuchet MS"/>
                <a:cs typeface="Trebuchet MS"/>
              </a:rPr>
              <a:t>4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godinu</a:t>
            </a:r>
            <a:endParaRPr sz="1400" dirty="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</a:pPr>
            <a:r>
              <a:rPr lang="hr-HR" sz="1400" spc="-5" dirty="0">
                <a:latin typeface="Trebuchet MS"/>
                <a:cs typeface="Trebuchet MS"/>
              </a:rPr>
              <a:t>	</a:t>
            </a:r>
          </a:p>
          <a:p>
            <a:pPr marL="12700">
              <a:lnSpc>
                <a:spcPts val="1664"/>
              </a:lnSpc>
            </a:pPr>
            <a:r>
              <a:rPr sz="1400" spc="-5" dirty="0" err="1">
                <a:latin typeface="Trebuchet MS"/>
                <a:cs typeface="Trebuchet MS"/>
              </a:rPr>
              <a:t>Proračunski</a:t>
            </a:r>
            <a:r>
              <a:rPr sz="1400" spc="-5" dirty="0">
                <a:latin typeface="Trebuchet MS"/>
                <a:cs typeface="Trebuchet MS"/>
              </a:rPr>
              <a:t> prihodi </a:t>
            </a:r>
            <a:r>
              <a:rPr sz="1400" dirty="0">
                <a:latin typeface="Trebuchet MS"/>
                <a:cs typeface="Trebuchet MS"/>
              </a:rPr>
              <a:t>i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primici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 marR="5080">
              <a:lnSpc>
                <a:spcPts val="1430"/>
              </a:lnSpc>
            </a:pPr>
            <a:r>
              <a:rPr sz="1200" spc="-5" dirty="0">
                <a:latin typeface="Trebuchet MS"/>
                <a:cs typeface="Trebuchet MS"/>
              </a:rPr>
              <a:t>Ukupno planirani </a:t>
            </a:r>
            <a:r>
              <a:rPr sz="1200" spc="-5" dirty="0" err="1">
                <a:latin typeface="Trebuchet MS"/>
                <a:cs typeface="Trebuchet MS"/>
              </a:rPr>
              <a:t>prihodi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i primici </a:t>
            </a:r>
            <a:r>
              <a:rPr sz="1200" spc="-5" dirty="0">
                <a:latin typeface="Trebuchet MS"/>
                <a:cs typeface="Trebuchet MS"/>
              </a:rPr>
              <a:t>za 202</a:t>
            </a:r>
            <a:r>
              <a:rPr lang="hr-HR" sz="1200" spc="-5" dirty="0">
                <a:latin typeface="Trebuchet MS"/>
                <a:cs typeface="Trebuchet MS"/>
              </a:rPr>
              <a:t>4</a:t>
            </a:r>
            <a:r>
              <a:rPr sz="1200" spc="-5" dirty="0">
                <a:latin typeface="Trebuchet MS"/>
                <a:cs typeface="Trebuchet MS"/>
              </a:rPr>
              <a:t>. </a:t>
            </a:r>
            <a:r>
              <a:rPr sz="1200" spc="-5" dirty="0" err="1">
                <a:latin typeface="Trebuchet MS"/>
                <a:cs typeface="Trebuchet MS"/>
              </a:rPr>
              <a:t>godinu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nakon II izmjena iznose </a:t>
            </a:r>
            <a:r>
              <a:rPr lang="hr-HR" sz="1200" dirty="0">
                <a:latin typeface="Trebuchet MS"/>
                <a:cs typeface="Trebuchet MS"/>
              </a:rPr>
              <a:t>1,537.957,61 EUR.</a:t>
            </a:r>
          </a:p>
          <a:p>
            <a:pPr marL="12700" marR="5080">
              <a:lnSpc>
                <a:spcPts val="1430"/>
              </a:lnSpc>
            </a:pPr>
            <a:r>
              <a:rPr lang="hr-HR" sz="1200" spc="-5" dirty="0">
                <a:latin typeface="Trebuchet MS"/>
                <a:cs typeface="Trebuchet MS"/>
              </a:rPr>
              <a:t>P</a:t>
            </a:r>
            <a:r>
              <a:rPr sz="1200" spc="-5" dirty="0" err="1">
                <a:latin typeface="Trebuchet MS"/>
                <a:cs typeface="Trebuchet MS"/>
              </a:rPr>
              <a:t>rikazani</a:t>
            </a:r>
            <a:r>
              <a:rPr sz="1200" spc="-5" dirty="0">
                <a:latin typeface="Trebuchet MS"/>
                <a:cs typeface="Trebuchet MS"/>
              </a:rPr>
              <a:t> su </a:t>
            </a:r>
            <a:r>
              <a:rPr sz="1200" dirty="0">
                <a:latin typeface="Trebuchet MS"/>
                <a:cs typeface="Trebuchet MS"/>
              </a:rPr>
              <a:t>u </a:t>
            </a:r>
            <a:r>
              <a:rPr sz="1200" spc="-5" dirty="0">
                <a:latin typeface="Trebuchet MS"/>
                <a:cs typeface="Trebuchet MS"/>
              </a:rPr>
              <a:t>sljedećoj  strukturi: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Tablica 6">
            <a:extLst>
              <a:ext uri="{FF2B5EF4-FFF2-40B4-BE49-F238E27FC236}">
                <a16:creationId xmlns:a16="http://schemas.microsoft.com/office/drawing/2014/main" id="{2BE66AF1-2455-4B48-812A-4794B98E5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312142"/>
              </p:ext>
            </p:extLst>
          </p:nvPr>
        </p:nvGraphicFramePr>
        <p:xfrm>
          <a:off x="959750" y="2438400"/>
          <a:ext cx="6660250" cy="1788582"/>
        </p:xfrm>
        <a:graphic>
          <a:graphicData uri="http://schemas.openxmlformats.org/drawingml/2006/table">
            <a:tbl>
              <a:tblPr/>
              <a:tblGrid>
                <a:gridCol w="3078850">
                  <a:extLst>
                    <a:ext uri="{9D8B030D-6E8A-4147-A177-3AD203B41FA5}">
                      <a16:colId xmlns:a16="http://schemas.microsoft.com/office/drawing/2014/main" val="166196104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62162829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81591936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119467728"/>
                    </a:ext>
                  </a:extLst>
                </a:gridCol>
              </a:tblGrid>
              <a:tr h="195993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PRIHODI I PRIMICI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IZNOS U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POVEĆANJE/</a:t>
                      </a:r>
                      <a:b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SMANJENJE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NOVI PLAN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103074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61 Prihodi od poreza:                 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529.369,97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49.433,02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578.802.99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77034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63 Prihodi od pomoći iz inozemstva i od subjekata unutar proračuna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717.573,62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-35.424,00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682.149,62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697198"/>
                  </a:ext>
                </a:extLst>
              </a:tr>
              <a:tr h="174407">
                <a:tc>
                  <a:txBody>
                    <a:bodyPr/>
                    <a:lstStyle/>
                    <a:p>
                      <a:pPr algn="l" fontAlgn="t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64 Prihodi od imovine:                             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11.702,00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11.701,50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32272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65 Prihodi od upravnih i administrativnih pristojbi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235.180,00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9.223,50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244.403,50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052387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66 Prihodi od prodaje proizvoda, te pruženih usluga, donacija :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-2.400,00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16.300,00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794682"/>
                  </a:ext>
                </a:extLst>
              </a:tr>
              <a:tr h="186010">
                <a:tc>
                  <a:txBody>
                    <a:bodyPr/>
                    <a:lstStyle/>
                    <a:p>
                      <a:pPr algn="l" fontAlgn="t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68 Prihodi od kazni :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967405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72 Prihodi od prodaje proiz.dug.imovine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39399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UKUPNO: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1.517.125,59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20.832,02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1.537.957,61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4898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8874" y="600350"/>
            <a:ext cx="7146925" cy="1451102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Proračunski rashodi </a:t>
            </a:r>
            <a:r>
              <a:rPr sz="1400" b="1" dirty="0">
                <a:solidFill>
                  <a:srgbClr val="3E3E3E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izdaci</a:t>
            </a:r>
            <a:endParaRPr sz="14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r>
              <a:rPr sz="1200" spc="-5" dirty="0" err="1">
                <a:latin typeface="Trebuchet MS"/>
                <a:cs typeface="Trebuchet MS"/>
              </a:rPr>
              <a:t>Ukupno</a:t>
            </a:r>
            <a:r>
              <a:rPr sz="1200" spc="-5" dirty="0">
                <a:latin typeface="Trebuchet MS"/>
                <a:cs typeface="Trebuchet MS"/>
              </a:rPr>
              <a:t> planirani rashodi </a:t>
            </a:r>
            <a:r>
              <a:rPr sz="1200" dirty="0">
                <a:latin typeface="Trebuchet MS"/>
                <a:cs typeface="Trebuchet MS"/>
              </a:rPr>
              <a:t>i </a:t>
            </a:r>
            <a:r>
              <a:rPr sz="1200" spc="-5" dirty="0">
                <a:latin typeface="Trebuchet MS"/>
                <a:cs typeface="Trebuchet MS"/>
              </a:rPr>
              <a:t>izdaci Općine Kumrovec za 202</a:t>
            </a:r>
            <a:r>
              <a:rPr lang="hr-HR" sz="1200" spc="-5" dirty="0">
                <a:latin typeface="Trebuchet MS"/>
                <a:cs typeface="Trebuchet MS"/>
              </a:rPr>
              <a:t>4</a:t>
            </a:r>
            <a:r>
              <a:rPr sz="1200" spc="-5" dirty="0">
                <a:latin typeface="Trebuchet MS"/>
                <a:cs typeface="Trebuchet MS"/>
              </a:rPr>
              <a:t>. </a:t>
            </a:r>
            <a:r>
              <a:rPr sz="1200" spc="-5" dirty="0" err="1">
                <a:latin typeface="Trebuchet MS"/>
                <a:cs typeface="Trebuchet MS"/>
              </a:rPr>
              <a:t>godinu</a:t>
            </a:r>
            <a:r>
              <a:rPr lang="hr-HR" sz="1200" spc="-5" dirty="0">
                <a:latin typeface="Trebuchet MS"/>
                <a:cs typeface="Trebuchet MS"/>
              </a:rPr>
              <a:t> nakon II izmjena </a:t>
            </a:r>
            <a:r>
              <a:rPr sz="1200" spc="-5" dirty="0" err="1">
                <a:latin typeface="Trebuchet MS"/>
                <a:cs typeface="Trebuchet MS"/>
              </a:rPr>
              <a:t>iznos</a:t>
            </a:r>
            <a:r>
              <a:rPr lang="hr-HR" sz="1200" spc="-5" dirty="0">
                <a:latin typeface="Trebuchet MS"/>
                <a:cs typeface="Trebuchet MS"/>
              </a:rPr>
              <a:t>e   1,732.498,90 EUR.</a:t>
            </a: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r>
              <a:rPr lang="hr-HR" sz="1200" spc="-5" dirty="0">
                <a:latin typeface="Trebuchet MS"/>
                <a:cs typeface="Trebuchet MS"/>
              </a:rPr>
              <a:t>P</a:t>
            </a:r>
            <a:r>
              <a:rPr sz="1200" spc="-5" dirty="0" err="1">
                <a:latin typeface="Trebuchet MS"/>
                <a:cs typeface="Trebuchet MS"/>
              </a:rPr>
              <a:t>rikazani</a:t>
            </a:r>
            <a:r>
              <a:rPr sz="1200" spc="-5" dirty="0">
                <a:latin typeface="Trebuchet MS"/>
                <a:cs typeface="Trebuchet MS"/>
              </a:rPr>
              <a:t> su </a:t>
            </a:r>
            <a:r>
              <a:rPr sz="1200" dirty="0">
                <a:latin typeface="Trebuchet MS"/>
                <a:cs typeface="Trebuchet MS"/>
              </a:rPr>
              <a:t>u </a:t>
            </a:r>
            <a:r>
              <a:rPr sz="1200" spc="-5" dirty="0">
                <a:latin typeface="Trebuchet MS"/>
                <a:cs typeface="Trebuchet MS"/>
              </a:rPr>
              <a:t>sljedećoj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" dirty="0" err="1">
                <a:latin typeface="Trebuchet MS"/>
                <a:cs typeface="Trebuchet MS"/>
              </a:rPr>
              <a:t>strukturi</a:t>
            </a:r>
            <a:r>
              <a:rPr sz="1200" spc="-5" dirty="0">
                <a:latin typeface="Trebuchet MS"/>
                <a:cs typeface="Trebuchet MS"/>
              </a:rPr>
              <a:t>:</a:t>
            </a:r>
            <a:endParaRPr lang="hr-HR" sz="1200" spc="-5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110A5BDC-9B8B-4091-BFCE-0E00B6D89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980960"/>
              </p:ext>
            </p:extLst>
          </p:nvPr>
        </p:nvGraphicFramePr>
        <p:xfrm>
          <a:off x="1425575" y="1905000"/>
          <a:ext cx="6292849" cy="2463165"/>
        </p:xfrm>
        <a:graphic>
          <a:graphicData uri="http://schemas.openxmlformats.org/drawingml/2006/table">
            <a:tbl>
              <a:tblPr/>
              <a:tblGrid>
                <a:gridCol w="3603625">
                  <a:extLst>
                    <a:ext uri="{9D8B030D-6E8A-4147-A177-3AD203B41FA5}">
                      <a16:colId xmlns:a16="http://schemas.microsoft.com/office/drawing/2014/main" val="316137863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1045559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000934915"/>
                    </a:ext>
                  </a:extLst>
                </a:gridCol>
                <a:gridCol w="860424">
                  <a:extLst>
                    <a:ext uri="{9D8B030D-6E8A-4147-A177-3AD203B41FA5}">
                      <a16:colId xmlns:a16="http://schemas.microsoft.com/office/drawing/2014/main" val="2766680882"/>
                    </a:ext>
                  </a:extLst>
                </a:gridCol>
              </a:tblGrid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RASHODI I IZDACI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IZNOS u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POVEĆANJE/ SMANJENJE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NOVI PLAN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331667"/>
                  </a:ext>
                </a:extLst>
              </a:tr>
              <a:tr h="24245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Rashodi za zaposlene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360.060,00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360.095,00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91879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Materijalni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643.980,91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-52.220,94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591.759,97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59762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Financijski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1.810,00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13.810,00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75171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Subvencije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57.900,00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57.100,00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4113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Pomoći dane u inozemstvo i unutar općeg proračuna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83.900,00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60.900,00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85506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Naknade građanima i kućanstvima na temelju osiguranja i druge naknade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52.850,00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9.850,00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3104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Ostali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68.900,00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4.050,00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72.950,00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41315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 Rashodi za nabavu nefinancijske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362.376,00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81.107,93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443.483,93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965500"/>
                  </a:ext>
                </a:extLst>
              </a:tr>
              <a:tr h="249385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 Izdaci za otplatu glavnice primljenih kredita i zajmova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176731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UKUPNO 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1.711.666,91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20.831,99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1.732.498,90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8440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13316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7624" y="443881"/>
            <a:ext cx="261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00"/>
                </a:solidFill>
              </a:rPr>
              <a:t>2. Poseban dio</a:t>
            </a:r>
            <a:r>
              <a:rPr sz="1800" spc="-8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Proračuna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817624" y="931688"/>
            <a:ext cx="7287895" cy="175387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hr-HR" sz="1400" spc="-5" dirty="0">
                <a:latin typeface="Trebuchet MS"/>
                <a:cs typeface="Trebuchet MS"/>
              </a:rPr>
              <a:t>U posebnom dijelu proračuna iskazani su rashodi/izdaci po organizacijskoj klasifikaciji, izvorima financiranja i ekonomskoj klasifikaciji na razini skupine, raspoređenih u programe koji se sastoje od aktivnosti i projekata</a:t>
            </a:r>
            <a:r>
              <a:rPr sz="1400" spc="-5" dirty="0"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r>
              <a:rPr sz="1400" spc="-5" dirty="0" err="1">
                <a:latin typeface="Trebuchet MS"/>
                <a:cs typeface="Trebuchet MS"/>
              </a:rPr>
              <a:t>Proračunski</a:t>
            </a:r>
            <a:r>
              <a:rPr sz="1400" spc="-5" dirty="0">
                <a:latin typeface="Trebuchet MS"/>
                <a:cs typeface="Trebuchet MS"/>
              </a:rPr>
              <a:t> korisnici: Proračunski korisnici su ustanove, tijela javne vlasti kojima je JLS  osnivač ili suosnivač. Financiranje proračunskih korisnika je većim dijelom iz proračuna  svog/svojih osnivača ili suosnivača. Proračunski korisnik Općine Kumrovec je Dječji vrtić  “</a:t>
            </a:r>
            <a:r>
              <a:rPr sz="1400" spc="-5" dirty="0" err="1">
                <a:latin typeface="Trebuchet MS"/>
                <a:cs typeface="Trebuchet MS"/>
              </a:rPr>
              <a:t>Jaglac</a:t>
            </a:r>
            <a:r>
              <a:rPr sz="1400" spc="-5" dirty="0">
                <a:latin typeface="Trebuchet MS"/>
                <a:cs typeface="Trebuchet MS"/>
              </a:rPr>
              <a:t>”.</a:t>
            </a:r>
            <a:endParaRPr lang="hr-HR" sz="1400" spc="-5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r>
              <a:rPr lang="hr-HR" sz="1400" spc="-5" dirty="0">
                <a:latin typeface="Trebuchet MS"/>
                <a:cs typeface="Trebuchet MS"/>
              </a:rPr>
              <a:t>Rashodi i izdaci u posebnom dijelu proračuna raspoređeni su :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624" y="2819670"/>
            <a:ext cx="7283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Trebuchet MS"/>
                <a:cs typeface="Trebuchet MS"/>
              </a:rPr>
              <a:t>Razdjel</a:t>
            </a:r>
            <a:r>
              <a:rPr sz="1000" b="1" spc="-70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001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6624" y="2819670"/>
            <a:ext cx="6141976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 marR="2023110" indent="457200">
              <a:lnSpc>
                <a:spcPct val="100000"/>
              </a:lnSpc>
              <a:spcBef>
                <a:spcPts val="100"/>
              </a:spcBef>
            </a:pPr>
            <a:r>
              <a:rPr lang="hr-HR" sz="1000" b="1" spc="-5" dirty="0">
                <a:latin typeface="Trebuchet MS"/>
                <a:cs typeface="Trebuchet MS"/>
              </a:rPr>
              <a:t>OPĆINA KUMROVEC</a:t>
            </a:r>
            <a:r>
              <a:rPr sz="1000" b="1" spc="-5" dirty="0">
                <a:latin typeface="Trebuchet MS"/>
                <a:cs typeface="Trebuchet MS"/>
              </a:rPr>
              <a:t>  </a:t>
            </a:r>
            <a:endParaRPr lang="hr-HR" sz="1000" b="1" spc="-5" dirty="0">
              <a:latin typeface="Trebuchet MS"/>
              <a:cs typeface="Trebuchet MS"/>
            </a:endParaRPr>
          </a:p>
          <a:p>
            <a:pPr marL="37465" marR="2063750" indent="457200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01 Jedinstveni upravni</a:t>
            </a:r>
            <a:r>
              <a:rPr lang="hr-HR" sz="1000" b="1" spc="-70" dirty="0">
                <a:latin typeface="Trebuchet MS"/>
                <a:cs typeface="Trebuchet MS"/>
              </a:rPr>
              <a:t> </a:t>
            </a:r>
            <a:r>
              <a:rPr lang="hr-HR" sz="1000" b="1" spc="-5" dirty="0">
                <a:latin typeface="Trebuchet MS"/>
                <a:cs typeface="Trebuchet MS"/>
              </a:rPr>
              <a:t>odjel</a:t>
            </a:r>
            <a:endParaRPr lang="hr-HR"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hr-HR" sz="1000" spc="-5" dirty="0">
                <a:latin typeface="Trebuchet MS"/>
                <a:cs typeface="Trebuchet MS"/>
              </a:rPr>
              <a:t>             </a:t>
            </a:r>
            <a:r>
              <a:rPr sz="1000" spc="-5" dirty="0">
                <a:latin typeface="Trebuchet MS"/>
                <a:cs typeface="Trebuchet MS"/>
              </a:rPr>
              <a:t>PROGRAM 1000 Predstavničko </a:t>
            </a:r>
            <a:r>
              <a:rPr sz="1000" dirty="0">
                <a:latin typeface="Trebuchet MS"/>
                <a:cs typeface="Trebuchet MS"/>
              </a:rPr>
              <a:t>i </a:t>
            </a:r>
            <a:r>
              <a:rPr sz="1000" spc="-5" dirty="0">
                <a:latin typeface="Trebuchet MS"/>
                <a:cs typeface="Trebuchet MS"/>
              </a:rPr>
              <a:t>izvršno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tijela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1001 Javna uprava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administracija</a:t>
            </a:r>
            <a:endParaRPr sz="1000" dirty="0">
              <a:latin typeface="Trebuchet MS"/>
              <a:cs typeface="Trebuchet MS"/>
            </a:endParaRP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1002  </a:t>
            </a:r>
            <a:r>
              <a:rPr lang="hr-HR" sz="1000" spc="-5" dirty="0">
                <a:latin typeface="Trebuchet MS"/>
                <a:cs typeface="Trebuchet MS"/>
              </a:rPr>
              <a:t>Sustav civilne zaštite</a:t>
            </a: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1003 Jačanje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gospodarstva</a:t>
            </a:r>
            <a:endParaRPr sz="1000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1004 Održavanje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1005 Izgradnja objekata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1006 </a:t>
            </a:r>
            <a:r>
              <a:rPr lang="hr-HR" sz="1000" spc="-5" dirty="0">
                <a:latin typeface="Trebuchet MS"/>
                <a:cs typeface="Trebuchet MS"/>
              </a:rPr>
              <a:t>Upravljanje okolišnim resursima</a:t>
            </a:r>
            <a:endParaRPr sz="1000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1008 </a:t>
            </a:r>
            <a:r>
              <a:rPr lang="hr-HR" sz="1000" spc="-5" dirty="0">
                <a:latin typeface="Trebuchet MS"/>
                <a:cs typeface="Trebuchet MS"/>
              </a:rPr>
              <a:t>Unapređenje obrazovnih mogućnosti</a:t>
            </a: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1009</a:t>
            </a:r>
            <a:r>
              <a:rPr lang="hr-HR" sz="1000" spc="-5" dirty="0">
                <a:latin typeface="Trebuchet MS"/>
                <a:cs typeface="Trebuchet MS"/>
              </a:rPr>
              <a:t> R</a:t>
            </a:r>
            <a:r>
              <a:rPr sz="1000" spc="-5" dirty="0" err="1">
                <a:latin typeface="Trebuchet MS"/>
                <a:cs typeface="Trebuchet MS"/>
              </a:rPr>
              <a:t>azvoj</a:t>
            </a:r>
            <a:r>
              <a:rPr sz="1000" spc="-5" dirty="0">
                <a:latin typeface="Trebuchet MS"/>
                <a:cs typeface="Trebuchet MS"/>
              </a:rPr>
              <a:t> turizma </a:t>
            </a:r>
            <a:r>
              <a:rPr sz="1000" dirty="0" err="1">
                <a:latin typeface="Trebuchet MS"/>
                <a:cs typeface="Trebuchet MS"/>
              </a:rPr>
              <a:t>i</a:t>
            </a:r>
            <a:r>
              <a:rPr sz="1000" dirty="0">
                <a:latin typeface="Trebuchet MS"/>
                <a:cs typeface="Trebuchet MS"/>
              </a:rPr>
              <a:t> </a:t>
            </a:r>
            <a:r>
              <a:rPr lang="hr-HR" sz="1000" dirty="0">
                <a:latin typeface="Trebuchet MS"/>
                <a:cs typeface="Trebuchet MS"/>
              </a:rPr>
              <a:t>valorizacija potencijala kulturne baštine 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1010 Program socijalne </a:t>
            </a:r>
            <a:r>
              <a:rPr sz="1000" spc="-5" dirty="0" err="1">
                <a:latin typeface="Trebuchet MS"/>
                <a:cs typeface="Trebuchet MS"/>
              </a:rPr>
              <a:t>skrbi</a:t>
            </a:r>
            <a:r>
              <a:rPr sz="1000" spc="-5" dirty="0">
                <a:latin typeface="Trebuchet MS"/>
                <a:cs typeface="Trebuchet MS"/>
              </a:rPr>
              <a:t> 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1011 Upravljanje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imovinom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1012 Razvoj sporta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rekreacije</a:t>
            </a:r>
            <a:endParaRPr sz="1000" dirty="0">
              <a:latin typeface="Trebuchet MS"/>
              <a:cs typeface="Trebuchet MS"/>
            </a:endParaRPr>
          </a:p>
          <a:p>
            <a:pPr marL="470534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02 </a:t>
            </a:r>
            <a:r>
              <a:rPr sz="1000" b="1" spc="-5" dirty="0" err="1">
                <a:latin typeface="Trebuchet MS"/>
                <a:cs typeface="Trebuchet MS"/>
              </a:rPr>
              <a:t>Predškolski</a:t>
            </a:r>
            <a:r>
              <a:rPr sz="1000" b="1" spc="-5" dirty="0">
                <a:latin typeface="Trebuchet MS"/>
                <a:cs typeface="Trebuchet MS"/>
              </a:rPr>
              <a:t> odgoj </a:t>
            </a:r>
            <a:r>
              <a:rPr sz="1000" b="1" dirty="0">
                <a:latin typeface="Trebuchet MS"/>
                <a:cs typeface="Trebuchet MS"/>
              </a:rPr>
              <a:t>i</a:t>
            </a:r>
            <a:r>
              <a:rPr sz="1000" b="1" spc="-15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obrazovanje</a:t>
            </a:r>
            <a:endParaRPr sz="1000" dirty="0">
              <a:latin typeface="Trebuchet MS"/>
              <a:cs typeface="Trebuchet MS"/>
            </a:endParaRPr>
          </a:p>
          <a:p>
            <a:pPr marL="908685" marR="1017905" indent="-41402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1007 Program predškolskog odgoja  Dječji vrtić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Jaglac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175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71" y="-26632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6024" y="791471"/>
            <a:ext cx="45751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r-HR" sz="1400" i="1" spc="-5" dirty="0">
                <a:latin typeface="Arial"/>
                <a:cs typeface="Arial"/>
              </a:rPr>
              <a:t>Program 1000, Predstavničko </a:t>
            </a:r>
            <a:r>
              <a:rPr lang="hr-HR" sz="1400" i="1" dirty="0">
                <a:latin typeface="Arial"/>
                <a:cs typeface="Arial"/>
              </a:rPr>
              <a:t>i </a:t>
            </a:r>
            <a:r>
              <a:rPr lang="hr-HR" sz="1400" i="1" spc="-5" dirty="0">
                <a:latin typeface="Arial"/>
                <a:cs typeface="Arial"/>
              </a:rPr>
              <a:t>izvršno</a:t>
            </a:r>
            <a:r>
              <a:rPr lang="hr-HR" sz="1400" i="1" spc="-20" dirty="0">
                <a:latin typeface="Arial"/>
                <a:cs typeface="Arial"/>
              </a:rPr>
              <a:t> </a:t>
            </a:r>
            <a:r>
              <a:rPr lang="hr-HR" sz="1400" i="1" spc="-5" dirty="0">
                <a:latin typeface="Arial"/>
                <a:cs typeface="Arial"/>
              </a:rPr>
              <a:t>tijelo</a:t>
            </a:r>
            <a:br>
              <a:rPr lang="hr-HR" sz="1400" dirty="0">
                <a:latin typeface="Arial"/>
                <a:cs typeface="Arial"/>
              </a:rPr>
            </a:br>
            <a:endParaRPr sz="1400"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216025" y="1283215"/>
            <a:ext cx="6556375" cy="28820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lang="hr-HR" sz="1100" dirty="0">
              <a:cs typeface="Times New Roman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predstavničkog i izvršnog tijela planirani su za 2024 godinu u iznosu od 69.600,00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proračuna povećani su za 18.100,00 i sada iznose 87.700,00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A100001, Redovan rad izvršnog tijela planiran je u iznosu u iznosu od 60.300,00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povećavaju se za 19.000,00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iznosi 79.300,00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Sastoje se od rashoda za objavu akata, službena glasila, usluge promidžbe i informiranja, naknada članovima izvršnog tijela, naknade troškova sl. puta i ostalih troškova, rashoda protokola, tuzemne članarine, reprezentacije.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A100002, Potpora radu političkih stranaka planirana je u iznosu od 1.900,00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A100003, Redovan rad predstavničkog tijela planiran je u iznosu od 2.400,00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umanjuje se za 1.100,00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 iznosu 1.300,00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A100010, Proračunska zaliha planirana u iznosu od 4.000,00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A100011 Radne akcije planirane u iznosu od 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uvećavaju se za 200,00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iznose 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hr-HR" sz="1100" dirty="0"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556375" cy="31795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1001 </a:t>
            </a:r>
            <a:r>
              <a:rPr sz="1400" i="1" dirty="0">
                <a:latin typeface="Arial"/>
                <a:cs typeface="Arial"/>
              </a:rPr>
              <a:t>Javna </a:t>
            </a:r>
            <a:r>
              <a:rPr sz="1400" i="1" spc="-5" dirty="0">
                <a:latin typeface="Arial"/>
                <a:cs typeface="Arial"/>
              </a:rPr>
              <a:t>uprava </a:t>
            </a:r>
            <a:r>
              <a:rPr sz="1400" i="1" dirty="0" err="1">
                <a:latin typeface="Arial"/>
                <a:cs typeface="Arial"/>
              </a:rPr>
              <a:t>i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administracija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Javna uprava i administracija planirani su  za 2024 godinu u iznosu od 265.560,00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proračuna povećava se za 12.100,00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iznosi 277.660,00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Redovita djelatnost Jedinstvenog upravnog odjela planirani  u iznosu od 160.520,00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povećavaju se za 12.100,00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iznosi 172.620,00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Sastoji se od rashoda za plaće za zaposlene, rashoda režija (iznošenje i odvoz smeća, opskrba vodom i trošak odvodnje, telefon, plin, Internet, električna energija) zaštitna obuća i odjeća, Arhivski materijal, Usluge odvjetnika i pravnog savjetovanja Literatura, časopis, glasila, Materijal za čišćenje i održavanje, Poštarina, Javnobilježničke usluge, Usluge banaka, Usluge Fine i Porezne uprave.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A100006 Javni radovi planirani su u iznosu 12.040,00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Projekt provođenja zapošljavanja osoba iz ugroženih skupina prema uvjetima koje raspisuje Hrvatski zavod za zapošljavanje. 	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A100007 Zajam, kratkoročni kredit i ostali rashodi poslovanja planirani su u iznosu od 25.000,00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A100008 Izrada Prostornog plana Općine Kumrovec planirani su u iznosu od 68.000,00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1066800"/>
            <a:ext cx="6110605" cy="2195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1002, </a:t>
            </a:r>
            <a:r>
              <a:rPr lang="hr-HR" sz="1400" i="1" spc="-5" dirty="0">
                <a:latin typeface="Arial"/>
                <a:cs typeface="Arial"/>
              </a:rPr>
              <a:t>Sustav civilne zaštite</a:t>
            </a:r>
            <a:endParaRPr lang="hr-HR" sz="140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dirty="0"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Rashodi za program Sustav civilne zaštite planirani su za 2024 godinu u iznosu od 33.000,00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II Izmjenama povećavaju se za 9.000,00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i sada iznose 42.000,00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aktivnost: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	A100001 Djelatnost JVP, DVD i sustav zaštite i spašavanja planirani iznos od 30.000,00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II izmjenama povećavaju se za 9.000,00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i sada iznose 39.000,00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Sastoji se od rashoda za Javnu vatrogasnu postrojbu, Dobrovoljno vatrogasno društvo Kumrovec, GSS KZŽ, te Civilnu zaštitu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	A100002 Procjena i plan ugroženosti od požara planirani iznos od 3.000,00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075680" cy="25271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1003, </a:t>
            </a:r>
            <a:r>
              <a:rPr sz="1400" i="1" dirty="0" err="1">
                <a:latin typeface="Arial"/>
                <a:cs typeface="Arial"/>
              </a:rPr>
              <a:t>Jačanje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gospodarstva</a:t>
            </a: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Jačanje gospodarstva planirani su za 2024 godinu u iznosu od 52.900,00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se umanjuju za 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iznose 49.900,00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Poticanje malog poduzetništva planirano je u iznosu od 49.600,00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, II izmjenama se 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umanjuju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 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iznose 46.600,00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Sastoji se od  subvencioniranje javnog prijevoza izvršitelju prijevoza Meštrović d.o.o. i subvencioniranje kamate na poduzetničke kredite.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A100002 Poticanje poljoprivredne djelatnosti planirano u iznosu od 3.300,00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Sastoji se od sufinanciranja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osjemenjivanja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krava i junica na području Općine.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39815" cy="5117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1004, Održavanje </a:t>
            </a:r>
            <a:r>
              <a:rPr sz="1400" i="1" dirty="0">
                <a:latin typeface="Arial"/>
                <a:cs typeface="Arial"/>
              </a:rPr>
              <a:t>komunalne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infrastrukture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program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Održavanje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2024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3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374,91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II Izmjenama povećavaju se za 48.612,37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te sad iznose 387.987,28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A100001 Održavanje i uređivanje javnih površina planirano II izmjenama u iznosu od 20.300,00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A100002 Održavanje i potrošnja javne rasvjete planirano u iznosu od 23.000,00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Redovno održavanje cesta planirano je u iznosu od 48.499,97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A100004 Internet pokrivenost WIFI4EU planirana je u iznosu od 1.500,00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A100006 Izrada projekata za dodatna ulaganja planirana je u iznosu od 59.000,00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A100007 Održavanje i uređivanje groblja planirano je u iznosu od 12.400,00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 se provodi kroz održavanje i uređenje Mjesnog groblja u Kumrovcu, te se evidentiraju rashodi za iznošenje i odvoz smeća, opskrba vodom i električnom energijom, motorni benzin, materijal i sredstva za čišćenje i održavanje.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A100008 Uređenje dječjeg igrališta- Kumrovec planiran iznos od 45.400,00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 se provodi kroz uređenje dječjeg igrališta Kumrovec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A100009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izgradnje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7.20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eur.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kroz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novog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dijela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naselju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Razdrto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tuheljsko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T100001 Rekonstrukcija i modernizacija nerazvrstanih cesta planiran u iznosu 164.087,31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Tekućim projektom planirano je izvođenje saniranja i moderniziranje dionica makadamskih cesta u naseljima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Kladnik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Ravno Brezje, Kumrovec i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Dugnjevec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T100003 Vlastiti pogon planiran u iznosu od 6.600,00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 Odnosi se na rashode održavanja traktora, strojeva, te druge opreme za održavanje javnih općinskih površina, a sastoji se od rashoda usluga tekućeg i investicijskog održavanja prijevoznih sredstava, postrojenja i opreme, usluge pri registraciji prijevoznih sredstava, premije osiguranja , te motorni benzin i dizel gorivo.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987415" cy="214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1005 Izgradnja objekata </a:t>
            </a:r>
            <a:r>
              <a:rPr sz="1400" i="1" dirty="0" err="1">
                <a:latin typeface="Arial"/>
                <a:cs typeface="Arial"/>
              </a:rPr>
              <a:t>komunalne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infrastrukture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indent="449580"/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Ovim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Programom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određuje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građenje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području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Općine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Kumrovec za 2024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i izdaci za program Izgradnje objekata komunalne infrastrukture planirani su za 2024 godinu u iznosu od 74.500,00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II Izmjenama povećavaju se za 30.000,00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provodi se kroz aktivnosti:</a:t>
            </a:r>
          </a:p>
          <a:p>
            <a:pPr indent="449580"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Otplata kredita za cestovnu infrastrukturu planirano u iznosu od 49.500,00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K10005 Javna rasvjeta uz D205 nakon I Izmjena planirana je u iznosu 25.000,00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K10004 Javna rasvjeta – Zona, Parkiralište Oaza u iznosu od 30.000,00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786755" cy="2149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1006, </a:t>
            </a:r>
            <a:r>
              <a:rPr lang="hr-HR" sz="1400" i="1" spc="-5" dirty="0">
                <a:latin typeface="Arial"/>
                <a:cs typeface="Arial"/>
              </a:rPr>
              <a:t>Upravljanje okolišnim resursima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Upravljanje okolišnim resursima planirani su za 2024 godinu u iznosu od 13.800,00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II Izmjenama povećava se za 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sada iznosi 14.300,00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Ekološka renta, deratizacija planirana je  u iznosu od 7.400,00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Higijeničarska služba planirana je u iznosu od 5.500,00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a sastoji se od veterinarsko-higijeničarskih troškova, te rashoda azila za životinje.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A100004 Sufinanciranje sterilizacije pasa i mačaka I Izmjenama uvodi se aktivnost u iznosu 1.400,00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902208"/>
            <a:ext cx="6934199" cy="3004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1008 Unapređenje obrazovnih mogućnosti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Unapređenje obrazovnih mogućnosti planirani su za 2024 godinu u iznosu  50.200,00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II izmjenama povećavaju se za 5.500,00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A100001 Sufinanciranje dodatnih programa osnovnog obrazovanja  planirano u iznosu od 25.000,00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Sastoji se od financiranja knjiga i/ili radnih materijala u osnovnoj školi, financiranje jednog pomoćnika u nastavi , te sufinanciranje dodatnih programa ( prijevoz djece u školu plivanja, sufinanciranje projekta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Jumicar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edukacija sigurnost u prometu, sufinanciranje projekta „Škola u prirodi“).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A100002 Sufinanciranje boravka djece u drugim vrtićima planirano u iznosu od 4.000,00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Stipendije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učenicima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1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Sufinanciranje prijevoza učenika srednjih škola planirano je u iznosu od 9.000,00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A100007 Sufinanciranje programa djece s poteškoćama u razvoju i darovite djece planirano je u iznosu od 1.700,00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784975" cy="425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1009 Razvoj turizma i valorizacija potencijala kulturne baštine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turizma i valorizacija potencijala kulturne baštine planirani su za 2024 godinu u iznosu od 123.100,00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II Izmjenama povećavaju se za 11.100,00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iznose 134.200,00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Djelatnost Turističke zajednice planirana aktivnost je u iznosu od 53.000,00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 se na redovitu djelatnost Turističke zajednice područja Kumrovec,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Desinić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Zagorska Sela, te provođenje programskih aktivnosti tijekom 2024 godine kroz :  “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Kumrovec 2024.”, “Dan mladosti radosti Kumrovec – 2024, Pjesnička večer “Pjesmom ti želim reći”, Manifestacija “Eko etno fletno i bučnica fest”, “Advent u Kumrovcu”, Manifestacija „Zagorska svadba“, turnir “Boris Mutić“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Djelatnost kulturno-umjetničkih društava aktivnost je planirana u iznosu od 10.000,00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Djelatnost Gradske knjižnice Klanjec – aktivnost je u 2024 godini planirana u iznosu od 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Promicanje Kumrovca – aktivnost je u 2024 godini planirana u iznosu 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A100006 Potpore manifestacijama – aktivnost je u 2024 godini planirana u iznosu od 18.700,00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provodi se kroz WRC Croatia 2024,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Kumrovec 2024, Zagorska svadba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A100007, Eko, etno, fletno i Bučnica fest planirana u iznosu od 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A10008 Program građani, jednakost, prava i vrijednosti –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 Europe u iznosu od 30.000,00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A100009, Susret na mostu u iznosu od 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A100010 Dan mladosti u iznosu od 2.000,00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A100011, Advent u Kumrovcu planiran u iznosu od 1.500,00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T100001 Tekuća donacija vjerskim zajednicama – aktivnost je planirana u 2024 godini u iznosu od 2.500,00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805805" cy="23788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1010, Program socijalne skrbi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socijalne skrbi planirani su za 2024 godinu u iznosu od 13.500,00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Pomoći obiteljima i pojedincima planirano u iznosu od 3.500,00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Pomoć u troškovima stanovanja planirano u iznosu od 650,00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Humanitarna djelatnost Crvenog križa planirano u iznosu od 5.750,00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A100004 Mjera za mlade obitelji planirano u iznosu od 6.600,00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Potpore za novorođenu djecu planirano u iznosu od 7.000,00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902208"/>
            <a:ext cx="6857999" cy="3697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</a:t>
            </a:r>
            <a:r>
              <a:rPr sz="1400" i="1" spc="-25" dirty="0">
                <a:latin typeface="Arial"/>
                <a:cs typeface="Arial"/>
              </a:rPr>
              <a:t>1011, </a:t>
            </a:r>
            <a:r>
              <a:rPr sz="1400" i="1" spc="-5" dirty="0" err="1">
                <a:latin typeface="Arial"/>
                <a:cs typeface="Arial"/>
              </a:rPr>
              <a:t>Upravljanje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imovinom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 Upravljanja imovinom planirani su za 2024 godinu u iznosu od 254.020,62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A100001 Održavanje zgrada, opreme i vozila. Aktivnost je planirana  u iznosu od 21.500,00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r-H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Kroz aktivnost se provodi održavanje objekata u vlasništvu Općine, režijski troškovi (električna energija, plin, opskrba vodom,) premije osiguranja imovine, održavanja teretnog vozila.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Izrada projekata za dodatna ulaganja na općinskim zgradama u iznosu od 15.000,00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Vatrodojava Dječji vrtić Jaglac planiran u iznosu od 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POS stanovi planirani u iznosu od 10.000,00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Kroz aktivnost se provodi za potrebe POS stanova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građevinskog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zemljišta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 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izrade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dokumentacije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priključaka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doprinosa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pristupnih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cesta,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površina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rasvjete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potrebne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korištenje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A100006, Projekt „Zelene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povezave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INTERREG u iznosu od 25.000,00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T100001 Dodatna ulaganja na općinskim zgradama planirana u iznosu od 145.120,62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odnose se na dodatna ulaganja, odnosno  dodatna ulaganja na zgradi Centar za posjetitelje faza 3 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T100002 Villa Kumrovec I izmjenama uvodi se te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kući projekt u iznosu od 36.500,00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914400"/>
            <a:ext cx="6234430" cy="2427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1012, Razvoj sporta i rekreacije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sporta i rekreacije planirani su za 2024 godinu u iznosu od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12.250,00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 se provodi se kroz aktivnost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A10001 Održavanje stadiona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Aktivnost je planirana u iznosu od 1.900,00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A10003 Promicanje sporta i rekreacije u iznosu od 1.350,00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K100001 Rekonstrukcija Sportskog centra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Izmjenama uvodi se kapitalni projekt u iznosu od 9.000,00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90615" cy="3335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1007 Program predškolskog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odgoja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hr-H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PRORAČUNSKI KORISNIK : DJEČJI VRTIĆ JAGLAC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 ukupne rashode Plana Proračuna općine Kumrovec uvršteni su i rashodi Dječjeg vrtića Jaglac kao  proračunskog korisnika.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</a:t>
            </a:r>
            <a:r>
              <a:rPr lang="en-US" sz="11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-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mske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tnos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provode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eć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vnosti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A100001: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Redovan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vrtića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A100002: mala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A100003 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nabavka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opreme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A100001 Redovan rad vrtića planirano u iznosu od 288.781,00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a sastoji se od rashoda za plaće za zaposlene, režijske troškove, te materijalne troškove za tekuće funkcioniranje Dječjeg vrtića Jaglac.  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Planiranje rashoda po izvoru financiranja: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A100002 Mala škola planirana  u iznosu od 2.100,00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A100003 Nabava opreme planiran iznos  je 2.876,00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Kontaktirajte</a:t>
            </a:r>
            <a:r>
              <a:rPr spc="-85" dirty="0"/>
              <a:t> </a:t>
            </a:r>
            <a:r>
              <a:rPr spc="-5" dirty="0"/>
              <a:t>nas: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6025" y="1132713"/>
            <a:ext cx="3596640" cy="156845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OPĆINA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KUMROVEC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Ul.J.Broza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12</a:t>
            </a:r>
            <a:endParaRPr sz="1400">
              <a:latin typeface="Trebuchet MS"/>
              <a:cs typeface="Trebuchet MS"/>
            </a:endParaRPr>
          </a:p>
          <a:p>
            <a:pPr marL="12700" marR="2240915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49295 Kumrovec  tel:</a:t>
            </a:r>
            <a:r>
              <a:rPr sz="1400" spc="-9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049/553-728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e-mail:</a:t>
            </a:r>
            <a:r>
              <a:rPr sz="1400" spc="-5" dirty="0">
                <a:solidFill>
                  <a:srgbClr val="55C7AA"/>
                </a:solidFill>
                <a:latin typeface="Trebuchet MS"/>
                <a:cs typeface="Trebuchet MS"/>
              </a:rPr>
              <a:t> </a:t>
            </a:r>
            <a:r>
              <a:rPr sz="1400" u="heavy" spc="-5" dirty="0">
                <a:solidFill>
                  <a:srgbClr val="55C7AA"/>
                </a:solidFill>
                <a:uFill>
                  <a:solidFill>
                    <a:srgbClr val="55C7AA"/>
                  </a:solidFill>
                </a:uFill>
                <a:latin typeface="Trebuchet MS"/>
                <a:cs typeface="Trebuchet MS"/>
                <a:hlinkClick r:id="rId3"/>
              </a:rPr>
              <a:t>racunovodstvo.kumrovec@gmail.com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 e-mail načelnika </a:t>
            </a:r>
            <a:r>
              <a:rPr sz="1400" dirty="0">
                <a:solidFill>
                  <a:srgbClr val="3E3E3E"/>
                </a:solidFill>
                <a:latin typeface="Trebuchet MS"/>
                <a:cs typeface="Trebuchet MS"/>
              </a:rPr>
              <a:t>:</a:t>
            </a:r>
            <a:r>
              <a:rPr sz="1400" spc="-4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  <a:hlinkClick r:id="rId4"/>
              </a:rPr>
              <a:t>nacelnik@kumrovec.hr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925</TotalTime>
  <Words>2806</Words>
  <Application>Microsoft Office PowerPoint</Application>
  <PresentationFormat>Prikaz na zaslonu (4:3)</PresentationFormat>
  <Paragraphs>270</Paragraphs>
  <Slides>20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Office Theme</vt:lpstr>
      <vt:lpstr>OPĆINA KUMROVEC</vt:lpstr>
      <vt:lpstr>Što je proračun ?</vt:lpstr>
      <vt:lpstr>PRORAČUN </vt:lpstr>
      <vt:lpstr>PowerPoint prezentacija</vt:lpstr>
      <vt:lpstr>PowerPoint prezentacija</vt:lpstr>
      <vt:lpstr>2. Poseban dio Proračuna</vt:lpstr>
      <vt:lpstr>Program 1000, Predstavničko i izvršno tijelo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Kontaktirajte nas: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OPĆINA KUMROVEC</dc:title>
  <dc:creator>Kumrovec</dc:creator>
  <cp:lastModifiedBy>Kumrovec Opcina</cp:lastModifiedBy>
  <cp:revision>16</cp:revision>
  <dcterms:created xsi:type="dcterms:W3CDTF">2020-12-16T11:58:45Z</dcterms:created>
  <dcterms:modified xsi:type="dcterms:W3CDTF">2024-12-23T13:08:32Z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